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2"/>
  </p:notesMasterIdLst>
  <p:sldIdLst>
    <p:sldId id="256" r:id="rId2"/>
    <p:sldId id="257" r:id="rId3"/>
    <p:sldId id="258" r:id="rId4"/>
    <p:sldId id="276" r:id="rId5"/>
    <p:sldId id="259" r:id="rId6"/>
    <p:sldId id="262" r:id="rId7"/>
    <p:sldId id="260" r:id="rId8"/>
    <p:sldId id="261" r:id="rId9"/>
    <p:sldId id="280" r:id="rId10"/>
    <p:sldId id="281" r:id="rId11"/>
    <p:sldId id="282" r:id="rId12"/>
    <p:sldId id="283" r:id="rId13"/>
    <p:sldId id="284" r:id="rId14"/>
    <p:sldId id="285" r:id="rId15"/>
    <p:sldId id="286" r:id="rId16"/>
    <p:sldId id="288" r:id="rId17"/>
    <p:sldId id="289" r:id="rId18"/>
    <p:sldId id="264" r:id="rId19"/>
    <p:sldId id="265" r:id="rId20"/>
    <p:sldId id="266" r:id="rId21"/>
    <p:sldId id="267" r:id="rId22"/>
    <p:sldId id="268" r:id="rId23"/>
    <p:sldId id="269" r:id="rId24"/>
    <p:sldId id="270" r:id="rId25"/>
    <p:sldId id="273" r:id="rId26"/>
    <p:sldId id="277" r:id="rId27"/>
    <p:sldId id="278" r:id="rId28"/>
    <p:sldId id="279" r:id="rId29"/>
    <p:sldId id="287" r:id="rId30"/>
    <p:sldId id="263" r:id="rId3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86" y="-102"/>
      </p:cViewPr>
      <p:guideLst>
        <p:guide orient="horz" pos="2160"/>
        <p:guide pos="2880"/>
      </p:guideLst>
    </p:cSldViewPr>
  </p:slideViewPr>
  <p:notesTextViewPr>
    <p:cViewPr>
      <p:scale>
        <a:sx n="1" d="1"/>
        <a:sy n="1" d="1"/>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6E45E1-7886-414E-BC04-DE18418CDA40}" type="datetimeFigureOut">
              <a:rPr lang="tr-TR" smtClean="0"/>
              <a:t>10.03.2017</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9F853B-2FE4-43C7-A77D-57100C78223C}" type="slidenum">
              <a:rPr lang="tr-TR" smtClean="0"/>
              <a:t>‹#›</a:t>
            </a:fld>
            <a:endParaRPr lang="tr-TR"/>
          </a:p>
        </p:txBody>
      </p:sp>
    </p:spTree>
    <p:extLst>
      <p:ext uri="{BB962C8B-B14F-4D97-AF65-F5344CB8AC3E}">
        <p14:creationId xmlns:p14="http://schemas.microsoft.com/office/powerpoint/2010/main" val="3459353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A9F853B-2FE4-43C7-A77D-57100C78223C}" type="slidenum">
              <a:rPr lang="tr-TR" smtClean="0"/>
              <a:t>30</a:t>
            </a:fld>
            <a:endParaRPr lang="tr-TR"/>
          </a:p>
        </p:txBody>
      </p:sp>
    </p:spTree>
    <p:extLst>
      <p:ext uri="{BB962C8B-B14F-4D97-AF65-F5344CB8AC3E}">
        <p14:creationId xmlns:p14="http://schemas.microsoft.com/office/powerpoint/2010/main" val="4031465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D56859F0-4440-425F-A5A1-0B975107471C}" type="datetimeFigureOut">
              <a:rPr lang="tr-TR" smtClean="0"/>
              <a:t>10.03.2017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F393B25-61FF-4EBC-B27F-3902B5E4CDE2}" type="slidenum">
              <a:rPr lang="tr-TR" smtClean="0"/>
              <a:t>‹#›</a:t>
            </a:fld>
            <a:endParaRPr lang="tr-T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tr-TR" smtClean="0"/>
              <a:t>Asıl başlık stili için tıklatın</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56859F0-4440-425F-A5A1-0B975107471C}" type="datetimeFigureOut">
              <a:rPr lang="tr-TR" smtClean="0"/>
              <a:t>10.03.2017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F393B25-61FF-4EBC-B27F-3902B5E4CDE2}" type="slidenum">
              <a:rPr lang="tr-TR" smtClean="0"/>
              <a:t>‹#›</a:t>
            </a:fld>
            <a:endParaRPr lang="tr-T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tr-TR" smtClean="0"/>
              <a:t>Asıl başlık stili için tıklatın</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56859F0-4440-425F-A5A1-0B975107471C}" type="datetimeFigureOut">
              <a:rPr lang="tr-TR" smtClean="0"/>
              <a:t>10.03.2017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F393B25-61FF-4EBC-B27F-3902B5E4CDE2}" type="slidenum">
              <a:rPr lang="tr-TR" smtClean="0"/>
              <a:t>‹#›</a:t>
            </a:fld>
            <a:endParaRPr lang="tr-T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56859F0-4440-425F-A5A1-0B975107471C}" type="datetimeFigureOut">
              <a:rPr lang="tr-TR" smtClean="0"/>
              <a:t>10.03.2017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F393B25-61FF-4EBC-B27F-3902B5E4CDE2}" type="slidenum">
              <a:rPr lang="tr-TR" smtClean="0"/>
              <a:t>‹#›</a:t>
            </a:fld>
            <a:endParaRPr lang="tr-TR"/>
          </a:p>
        </p:txBody>
      </p:sp>
      <p:sp>
        <p:nvSpPr>
          <p:cNvPr id="8" name="Title 7"/>
          <p:cNvSpPr>
            <a:spLocks noGrp="1"/>
          </p:cNvSpPr>
          <p:nvPr>
            <p:ph type="title"/>
          </p:nvPr>
        </p:nvSpPr>
        <p:spPr/>
        <p:txBody>
          <a:bodyPr/>
          <a:lstStyle/>
          <a:p>
            <a:r>
              <a:rPr lang="tr-TR" smtClean="0"/>
              <a:t>Asıl başlık stili için tıklatın</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D56859F0-4440-425F-A5A1-0B975107471C}" type="datetimeFigureOut">
              <a:rPr lang="tr-TR" smtClean="0"/>
              <a:t>10.03.2017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F393B25-61FF-4EBC-B27F-3902B5E4CDE2}" type="slidenum">
              <a:rPr lang="tr-TR" smtClean="0"/>
              <a:t>‹#›</a:t>
            </a:fld>
            <a:endParaRPr lang="tr-T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56859F0-4440-425F-A5A1-0B975107471C}" type="datetimeFigureOut">
              <a:rPr lang="tr-TR" smtClean="0"/>
              <a:t>10.03.2017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F393B25-61FF-4EBC-B27F-3902B5E4CDE2}" type="slidenum">
              <a:rPr lang="tr-TR" smtClean="0"/>
              <a:t>‹#›</a:t>
            </a:fld>
            <a:endParaRPr lang="tr-TR"/>
          </a:p>
        </p:txBody>
      </p:sp>
      <p:sp>
        <p:nvSpPr>
          <p:cNvPr id="8" name="Title 7"/>
          <p:cNvSpPr>
            <a:spLocks noGrp="1"/>
          </p:cNvSpPr>
          <p:nvPr>
            <p:ph type="title"/>
          </p:nvPr>
        </p:nvSpPr>
        <p:spPr/>
        <p:txBody>
          <a:bodyPr/>
          <a:lstStyle/>
          <a:p>
            <a:r>
              <a:rPr lang="tr-TR" smtClean="0"/>
              <a:t>Asıl başlık stili için tıklatın</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tr-TR" smtClean="0"/>
              <a:t>Asıl metin stillerini düzenlemek için tıklatın</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D56859F0-4440-425F-A5A1-0B975107471C}" type="datetimeFigureOut">
              <a:rPr lang="tr-TR" smtClean="0"/>
              <a:t>10.03.2017</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EF393B25-61FF-4EBC-B27F-3902B5E4CDE2}" type="slidenum">
              <a:rPr lang="tr-TR" smtClean="0"/>
              <a:t>‹#›</a:t>
            </a:fld>
            <a:endParaRPr lang="tr-TR"/>
          </a:p>
        </p:txBody>
      </p:sp>
      <p:sp>
        <p:nvSpPr>
          <p:cNvPr id="10" name="Title 9"/>
          <p:cNvSpPr>
            <a:spLocks noGrp="1"/>
          </p:cNvSpPr>
          <p:nvPr>
            <p:ph type="title"/>
          </p:nvPr>
        </p:nvSpPr>
        <p:spPr/>
        <p:txBody>
          <a:bodyPr/>
          <a:lstStyle/>
          <a:p>
            <a:r>
              <a:rPr lang="tr-TR" smtClean="0"/>
              <a:t>Asıl başlık stili için tıklatın</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D56859F0-4440-425F-A5A1-0B975107471C}" type="datetimeFigureOut">
              <a:rPr lang="tr-TR" smtClean="0"/>
              <a:t>10.03.2017</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EF393B25-61FF-4EBC-B27F-3902B5E4CDE2}" type="slidenum">
              <a:rPr lang="tr-TR" smtClean="0"/>
              <a:t>‹#›</a:t>
            </a:fld>
            <a:endParaRPr lang="tr-T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6859F0-4440-425F-A5A1-0B975107471C}" type="datetimeFigureOut">
              <a:rPr lang="tr-TR" smtClean="0"/>
              <a:t>10.03.2017</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EF393B25-61FF-4EBC-B27F-3902B5E4CDE2}" type="slidenum">
              <a:rPr lang="tr-TR" smtClean="0"/>
              <a:t>‹#›</a:t>
            </a:fld>
            <a:endParaRPr lang="tr-T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tr-TR" smtClean="0"/>
              <a:t>Asıl başlık stili için tıklatın</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D56859F0-4440-425F-A5A1-0B975107471C}" type="datetimeFigureOut">
              <a:rPr lang="tr-TR" smtClean="0"/>
              <a:t>10.03.2017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F393B25-61FF-4EBC-B27F-3902B5E4CDE2}" type="slidenum">
              <a:rPr lang="tr-TR" smtClean="0"/>
              <a:t>‹#›</a:t>
            </a:fld>
            <a:endParaRPr lang="tr-T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D56859F0-4440-425F-A5A1-0B975107471C}" type="datetimeFigureOut">
              <a:rPr lang="tr-TR" smtClean="0"/>
              <a:t>10.03.2017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F393B25-61FF-4EBC-B27F-3902B5E4CDE2}" type="slidenum">
              <a:rPr lang="tr-TR" smtClean="0"/>
              <a:t>‹#›</a:t>
            </a:fld>
            <a:endParaRPr lang="tr-T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tr-TR" smtClean="0"/>
              <a:t>Asıl başlık stili için tıklatın</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D56859F0-4440-425F-A5A1-0B975107471C}" type="datetimeFigureOut">
              <a:rPr lang="tr-TR" smtClean="0"/>
              <a:t>10.03.2017</a:t>
            </a:fld>
            <a:endParaRPr lang="tr-T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tr-T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EF393B25-61FF-4EBC-B27F-3902B5E4CDE2}"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323062" y="0"/>
            <a:ext cx="4248472" cy="1952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917935" y="1842184"/>
            <a:ext cx="7058727" cy="1077218"/>
          </a:xfrm>
          <a:prstGeom prst="rect">
            <a:avLst/>
          </a:prstGeom>
          <a:noFill/>
        </p:spPr>
        <p:txBody>
          <a:bodyPr wrap="none" lIns="91440" tIns="45720" rIns="91440" bIns="45720">
            <a:spAutoFit/>
          </a:bodyPr>
          <a:lstStyle/>
          <a:p>
            <a:pPr algn="ctr"/>
            <a:r>
              <a:rPr lang="tr-TR" sz="3200" b="1" dirty="0"/>
              <a:t>BAŞKALE </a:t>
            </a:r>
            <a:endParaRPr lang="tr-TR" sz="3200" b="1" dirty="0" smtClean="0"/>
          </a:p>
          <a:p>
            <a:pPr algn="ctr"/>
            <a:r>
              <a:rPr lang="tr-TR" sz="3200" b="1" dirty="0" smtClean="0"/>
              <a:t>MESLEKİ </a:t>
            </a:r>
            <a:r>
              <a:rPr lang="tr-TR" sz="3200" b="1" dirty="0"/>
              <a:t>VE </a:t>
            </a:r>
            <a:r>
              <a:rPr lang="tr-TR" sz="3200" b="1" dirty="0" smtClean="0"/>
              <a:t>TEKNİK </a:t>
            </a:r>
            <a:r>
              <a:rPr lang="tr-TR" sz="3200" b="1" dirty="0"/>
              <a:t>ANADOLU LİSESİ</a:t>
            </a:r>
            <a:endParaRPr lang="tr-TR" sz="3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1026" name="Picture 2" descr="IMG_20161116_09553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1621" y="2907914"/>
            <a:ext cx="6624736" cy="347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35630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564" y="332656"/>
            <a:ext cx="7992888" cy="2808312"/>
          </a:xfrm>
          <a:prstGeom prst="rect">
            <a:avLst/>
          </a:prstGeom>
        </p:spPr>
      </p:pic>
    </p:spTree>
    <p:extLst>
      <p:ext uri="{BB962C8B-B14F-4D97-AF65-F5344CB8AC3E}">
        <p14:creationId xmlns:p14="http://schemas.microsoft.com/office/powerpoint/2010/main" val="22291229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575556" y="476672"/>
            <a:ext cx="7776864" cy="6001643"/>
          </a:xfrm>
          <a:prstGeom prst="rect">
            <a:avLst/>
          </a:prstGeom>
          <a:noFill/>
        </p:spPr>
        <p:txBody>
          <a:bodyPr wrap="square" rtlCol="0">
            <a:spAutoFit/>
          </a:bodyPr>
          <a:lstStyle/>
          <a:p>
            <a:r>
              <a:rPr lang="tr-TR" sz="1600" b="1" dirty="0"/>
              <a:t>Çocuk Gelişimi ve Eğitimi ile ilgili bilgi, </a:t>
            </a:r>
            <a:r>
              <a:rPr lang="tr-TR" sz="1600" b="1" dirty="0" smtClean="0"/>
              <a:t>beceri, </a:t>
            </a:r>
            <a:r>
              <a:rPr lang="tr-TR" sz="1600" b="1" dirty="0"/>
              <a:t>tutum ve davranışların hangi yaş düzeyindeki çocuklara ve gençlere kazandırılacağı hakkında bilgi veren, çocuk sağlığı ve hastalıkları konusunda bilgi sahibi olan, özel eğitime muhtaç çocukların gelişimine ve uyumlarına yardımcı olan, drama, müzik çalışmaları, sanat ve ana dili etkinlikleri yapan, çocukları tanıma tekniklerini uygulayan bir alandır.</a:t>
            </a:r>
            <a:endParaRPr lang="tr-TR" sz="1600" dirty="0"/>
          </a:p>
          <a:p>
            <a:r>
              <a:rPr lang="tr-TR" sz="1600" b="1" dirty="0"/>
              <a:t/>
            </a:r>
            <a:br>
              <a:rPr lang="tr-TR" sz="1600" b="1" dirty="0"/>
            </a:br>
            <a:r>
              <a:rPr lang="tr-TR" sz="1600" b="1" dirty="0"/>
              <a:t>Erken çocukluk yılları (okul öncesi eğitim) çocuğun gelişiminin en hızlı olduğu dönemdir. Kadının çalışma hayatına atılması ve çocuk öncesi eğitimin öneminin giderek daha da anlaşılması nedeniyle alan hızla gelişmiş, bu da okul öncesi eğitim kurumlarına olan talebi arttırmıştır.</a:t>
            </a:r>
            <a:br>
              <a:rPr lang="tr-TR" sz="1600" b="1" dirty="0"/>
            </a:br>
            <a:r>
              <a:rPr lang="tr-TR" sz="1600" b="1" dirty="0"/>
              <a:t/>
            </a:r>
            <a:br>
              <a:rPr lang="tr-TR" sz="1600" b="1" dirty="0"/>
            </a:br>
            <a:r>
              <a:rPr lang="tr-TR" sz="1600" b="1" dirty="0"/>
              <a:t>Bu kurumlarda görev alacak nitelikli ve iyi yetişmiş eleman ihtiyacı da gün geçtikçe önem kazanmaktadır. Alan Programının Eğitim Süresi, 9. Sınıftan sonra 3 Öğretim Yılı ile, Toplam 4 Yıldır</a:t>
            </a:r>
            <a:r>
              <a:rPr lang="tr-TR" sz="1600" b="1" dirty="0" smtClean="0"/>
              <a:t>.</a:t>
            </a:r>
          </a:p>
          <a:p>
            <a:r>
              <a:rPr lang="tr-TR" sz="1600" b="1" dirty="0"/>
              <a:t>GİRİŞ KOŞULLARI</a:t>
            </a:r>
            <a:endParaRPr lang="tr-TR" sz="1600" dirty="0"/>
          </a:p>
          <a:p>
            <a:r>
              <a:rPr lang="tr-TR" sz="1600" dirty="0"/>
              <a:t> </a:t>
            </a:r>
          </a:p>
          <a:p>
            <a:r>
              <a:rPr lang="tr-TR" sz="1600" dirty="0"/>
              <a:t>Teknik lise bölümüne giriş koşulu, SBS sınavından yeterli puanı almak.</a:t>
            </a:r>
          </a:p>
          <a:p>
            <a:r>
              <a:rPr lang="tr-TR" sz="1600" dirty="0"/>
              <a:t>Meslek lisesine giriş koşulu, 9. sınıftan sonra alan tercih formunda alanı tercih etmek ve belirlenen kontenjan içerisine girme hakkı kazanabilmek.</a:t>
            </a:r>
          </a:p>
          <a:p>
            <a:r>
              <a:rPr lang="tr-TR" sz="1600" b="1" dirty="0"/>
              <a:t> </a:t>
            </a:r>
            <a:endParaRPr lang="tr-TR" sz="1600" dirty="0"/>
          </a:p>
          <a:p>
            <a:r>
              <a:rPr lang="tr-TR" sz="1600" b="1" dirty="0"/>
              <a:t>EĞİTİM SÜRESİ</a:t>
            </a:r>
            <a:endParaRPr lang="tr-TR" sz="1600" dirty="0"/>
          </a:p>
          <a:p>
            <a:r>
              <a:rPr lang="tr-TR" sz="1600" dirty="0"/>
              <a:t>Alan Programının Eğitim Süresi, 9. Sınıftan sonra 3 Öğretim Yılı ile, Toplam 4 (dört) yıldır..</a:t>
            </a:r>
          </a:p>
        </p:txBody>
      </p:sp>
    </p:spTree>
    <p:extLst>
      <p:ext uri="{BB962C8B-B14F-4D97-AF65-F5344CB8AC3E}">
        <p14:creationId xmlns:p14="http://schemas.microsoft.com/office/powerpoint/2010/main" val="27813447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467544" y="476672"/>
            <a:ext cx="7920880" cy="5078313"/>
          </a:xfrm>
          <a:prstGeom prst="rect">
            <a:avLst/>
          </a:prstGeom>
          <a:noFill/>
        </p:spPr>
        <p:txBody>
          <a:bodyPr wrap="square" rtlCol="0">
            <a:spAutoFit/>
          </a:bodyPr>
          <a:lstStyle/>
          <a:p>
            <a:r>
              <a:rPr lang="tr-TR" b="1" dirty="0"/>
              <a:t>MESLEK ELEMANINDA ARANAN ÖZELLİKLER </a:t>
            </a:r>
            <a:endParaRPr lang="tr-TR" dirty="0"/>
          </a:p>
          <a:p>
            <a:pPr lvl="0"/>
            <a:r>
              <a:rPr lang="tr-TR" b="1" dirty="0"/>
              <a:t>Çocukları seven, sabırlı ve hoş </a:t>
            </a:r>
            <a:r>
              <a:rPr lang="tr-TR" b="1" dirty="0" smtClean="0"/>
              <a:t>görülü</a:t>
            </a:r>
            <a:endParaRPr lang="tr-TR" dirty="0"/>
          </a:p>
          <a:p>
            <a:pPr lvl="0"/>
            <a:r>
              <a:rPr lang="tr-TR" b="1" dirty="0"/>
              <a:t>El becerisine sahip</a:t>
            </a:r>
            <a:endParaRPr lang="tr-TR" dirty="0"/>
          </a:p>
          <a:p>
            <a:pPr lvl="0"/>
            <a:r>
              <a:rPr lang="tr-TR" b="1" dirty="0"/>
              <a:t>Görme ve işitme problemi olmayan</a:t>
            </a:r>
            <a:endParaRPr lang="tr-TR" dirty="0"/>
          </a:p>
          <a:p>
            <a:pPr lvl="0"/>
            <a:r>
              <a:rPr lang="tr-TR" b="1" dirty="0"/>
              <a:t>Görgü kurallarını bilen ve uygulayan</a:t>
            </a:r>
            <a:endParaRPr lang="tr-TR" dirty="0"/>
          </a:p>
          <a:p>
            <a:pPr lvl="0"/>
            <a:r>
              <a:rPr lang="tr-TR" b="1" dirty="0"/>
              <a:t>Fiziksel ve ruh sağlığı yönünden sağlıklı olan</a:t>
            </a:r>
            <a:endParaRPr lang="tr-TR" dirty="0"/>
          </a:p>
          <a:p>
            <a:pPr lvl="0"/>
            <a:r>
              <a:rPr lang="tr-TR" b="1" dirty="0"/>
              <a:t>Yaratıcı, araştırmacı, gelişime açık</a:t>
            </a:r>
            <a:endParaRPr lang="tr-TR" dirty="0"/>
          </a:p>
          <a:p>
            <a:pPr lvl="0"/>
            <a:r>
              <a:rPr lang="tr-TR" b="1" dirty="0"/>
              <a:t>Organizasyon yapabilen</a:t>
            </a:r>
            <a:endParaRPr lang="tr-TR" dirty="0"/>
          </a:p>
          <a:p>
            <a:pPr lvl="0"/>
            <a:r>
              <a:rPr lang="tr-TR" b="1" dirty="0"/>
              <a:t>Problem çözme ve iletişim kurma becerisine sahip</a:t>
            </a:r>
            <a:endParaRPr lang="tr-TR" dirty="0"/>
          </a:p>
          <a:p>
            <a:pPr lvl="0"/>
            <a:r>
              <a:rPr lang="tr-TR" b="1" dirty="0"/>
              <a:t>Ekip çalışma ruhuna sahip</a:t>
            </a:r>
            <a:endParaRPr lang="tr-TR" dirty="0"/>
          </a:p>
          <a:p>
            <a:r>
              <a:rPr lang="tr-TR" b="1" dirty="0"/>
              <a:t>Kimseler olmalıdır…</a:t>
            </a:r>
            <a:r>
              <a:rPr lang="tr-TR" dirty="0"/>
              <a:t> </a:t>
            </a:r>
          </a:p>
          <a:p>
            <a:r>
              <a:rPr lang="tr-TR" b="1" dirty="0"/>
              <a:t>ALANA AİT DALLAR </a:t>
            </a:r>
            <a:endParaRPr lang="tr-TR" dirty="0"/>
          </a:p>
          <a:p>
            <a:pPr lvl="0"/>
            <a:r>
              <a:rPr lang="tr-TR" b="1" dirty="0"/>
              <a:t>Erken Çocuk Eğitimi</a:t>
            </a:r>
            <a:endParaRPr lang="tr-TR" dirty="0"/>
          </a:p>
          <a:p>
            <a:pPr lvl="0"/>
            <a:r>
              <a:rPr lang="tr-TR" b="1" dirty="0"/>
              <a:t>Özel Eğitim</a:t>
            </a:r>
            <a:endParaRPr lang="tr-TR" dirty="0"/>
          </a:p>
          <a:p>
            <a:r>
              <a:rPr lang="tr-TR" b="1" dirty="0"/>
              <a:t>dalları yer almaktadır.</a:t>
            </a:r>
            <a:endParaRPr lang="tr-TR" dirty="0"/>
          </a:p>
          <a:p>
            <a:r>
              <a:rPr lang="tr-TR" b="1" dirty="0"/>
              <a:t>OKULUMUZDA AÇIK OLAN DALLAR</a:t>
            </a:r>
            <a:endParaRPr lang="tr-TR" dirty="0"/>
          </a:p>
          <a:p>
            <a:pPr lvl="0"/>
            <a:r>
              <a:rPr lang="tr-TR" b="1" dirty="0"/>
              <a:t>Erken Çocuk Eğitimi</a:t>
            </a:r>
            <a:endParaRPr lang="tr-TR" dirty="0"/>
          </a:p>
          <a:p>
            <a:r>
              <a:rPr lang="tr-TR" b="1" dirty="0" smtClean="0"/>
              <a:t>Dallarına </a:t>
            </a:r>
            <a:r>
              <a:rPr lang="tr-TR" b="1" dirty="0"/>
              <a:t>yönelik eğitimler okulumuzda verilmektedir.</a:t>
            </a:r>
            <a:endParaRPr lang="tr-TR" dirty="0"/>
          </a:p>
        </p:txBody>
      </p:sp>
    </p:spTree>
    <p:extLst>
      <p:ext uri="{BB962C8B-B14F-4D97-AF65-F5344CB8AC3E}">
        <p14:creationId xmlns:p14="http://schemas.microsoft.com/office/powerpoint/2010/main" val="38030023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51520" y="148928"/>
            <a:ext cx="8712968" cy="6463308"/>
          </a:xfrm>
          <a:prstGeom prst="rect">
            <a:avLst/>
          </a:prstGeom>
          <a:noFill/>
        </p:spPr>
        <p:txBody>
          <a:bodyPr wrap="square" rtlCol="0">
            <a:spAutoFit/>
          </a:bodyPr>
          <a:lstStyle/>
          <a:p>
            <a:r>
              <a:rPr lang="tr-TR" b="1" dirty="0"/>
              <a:t>EĞİTİM VE KARİYER İMKANLARI</a:t>
            </a:r>
            <a:r>
              <a:rPr lang="tr-TR" dirty="0"/>
              <a:t> </a:t>
            </a:r>
          </a:p>
          <a:p>
            <a:r>
              <a:rPr lang="tr-TR" b="1" dirty="0"/>
              <a:t>4  YILLIK EĞİTİM VEREN FAKÜLTELER </a:t>
            </a:r>
            <a:endParaRPr lang="tr-TR" dirty="0"/>
          </a:p>
          <a:p>
            <a:pPr lvl="0"/>
            <a:r>
              <a:rPr lang="tr-TR" b="1" dirty="0"/>
              <a:t>Çocuk Gelişimi Ve Eğitimi Öğretmenliği</a:t>
            </a:r>
            <a:endParaRPr lang="tr-TR" dirty="0"/>
          </a:p>
          <a:p>
            <a:pPr lvl="0"/>
            <a:r>
              <a:rPr lang="tr-TR" b="1" dirty="0"/>
              <a:t>Okul Öncesi Eğitim Öğretmenliği</a:t>
            </a:r>
            <a:endParaRPr lang="tr-TR" dirty="0"/>
          </a:p>
          <a:p>
            <a:pPr lvl="0"/>
            <a:r>
              <a:rPr lang="tr-TR" b="1" dirty="0"/>
              <a:t>İşitme Engelliler Öğretmenliği</a:t>
            </a:r>
            <a:endParaRPr lang="tr-TR" dirty="0"/>
          </a:p>
          <a:p>
            <a:pPr lvl="0"/>
            <a:r>
              <a:rPr lang="tr-TR" b="1" dirty="0"/>
              <a:t>Zihinsel Engelliler Öğretmenliği</a:t>
            </a:r>
            <a:endParaRPr lang="tr-TR" dirty="0"/>
          </a:p>
          <a:p>
            <a:pPr lvl="0"/>
            <a:r>
              <a:rPr lang="tr-TR" b="1" dirty="0"/>
              <a:t>Görme Engelliler Öğretmenliği</a:t>
            </a:r>
            <a:endParaRPr lang="tr-TR" dirty="0"/>
          </a:p>
          <a:p>
            <a:pPr lvl="0"/>
            <a:r>
              <a:rPr lang="tr-TR" b="1" dirty="0"/>
              <a:t>Üstün Zekalılar Ve Özel Yetenekliler Öğretmenliği</a:t>
            </a:r>
            <a:endParaRPr lang="tr-TR" dirty="0"/>
          </a:p>
          <a:p>
            <a:pPr lvl="0"/>
            <a:r>
              <a:rPr lang="tr-TR" b="1" dirty="0"/>
              <a:t>Özel Eğitim  Öğretmenliği</a:t>
            </a:r>
            <a:endParaRPr lang="tr-TR" dirty="0"/>
          </a:p>
          <a:p>
            <a:pPr lvl="0"/>
            <a:r>
              <a:rPr lang="tr-TR" b="1" dirty="0"/>
              <a:t>Sosyal Hizmet Uzmanlığı </a:t>
            </a:r>
            <a:endParaRPr lang="tr-TR" dirty="0"/>
          </a:p>
          <a:p>
            <a:r>
              <a:rPr lang="tr-TR" b="1" dirty="0"/>
              <a:t>Ayrıca; </a:t>
            </a:r>
            <a:endParaRPr lang="tr-TR" dirty="0"/>
          </a:p>
          <a:p>
            <a:r>
              <a:rPr lang="tr-TR" b="1" dirty="0"/>
              <a:t>Çocuk Gelişimi ve Sosyal Hizmetler  Ön Lisans Programına SINAVSIZ geçiş için başvurabilir, gereken koşullara sahip oldukları taktirde yerleştirilebilirler. </a:t>
            </a:r>
            <a:r>
              <a:rPr lang="tr-TR" dirty="0"/>
              <a:t> </a:t>
            </a:r>
          </a:p>
          <a:p>
            <a:r>
              <a:rPr lang="tr-TR" b="1" dirty="0"/>
              <a:t>İŞ BULMA İMKANLARI</a:t>
            </a:r>
            <a:endParaRPr lang="tr-TR" dirty="0"/>
          </a:p>
          <a:p>
            <a:r>
              <a:rPr lang="tr-TR" b="1" dirty="0"/>
              <a:t>Kamu kuruluşlarına bağlı kreşlerin , özel yuva ve anaokullarının, gündüz bakım evlerinin artmasıyla birlikte çalışma alanı gelişen bir meslektir… </a:t>
            </a:r>
            <a:endParaRPr lang="tr-TR" dirty="0"/>
          </a:p>
          <a:p>
            <a:pPr lvl="0"/>
            <a:r>
              <a:rPr lang="tr-TR" b="1" dirty="0"/>
              <a:t>Çocuk Esirgeme Kurumlarında bakıcı anne olarak çalışabilirler. </a:t>
            </a:r>
            <a:endParaRPr lang="tr-TR" dirty="0"/>
          </a:p>
          <a:p>
            <a:pPr lvl="0"/>
            <a:r>
              <a:rPr lang="tr-TR" b="1" dirty="0"/>
              <a:t>Ayrıca, Kreş, Yuva, Anaokulu, Ana sınıfı ve Çocuk Kulüplerinde öğretmen yardımcısı olarak görev yapılabilmektedir. </a:t>
            </a:r>
            <a:endParaRPr lang="tr-TR" dirty="0"/>
          </a:p>
          <a:p>
            <a:pPr lvl="0"/>
            <a:r>
              <a:rPr lang="tr-TR" b="1" dirty="0"/>
              <a:t>Kaldı ki, Özel kreşlerde çalışan çocuk bakıcılarının Kız Meslek Lisesi Çocuk Gelişimi ve Eğitimi Bölümünü bitirmiş olma şartı aranmaktadır. </a:t>
            </a:r>
            <a:endParaRPr lang="tr-TR" dirty="0"/>
          </a:p>
          <a:p>
            <a:pPr lvl="0"/>
            <a:r>
              <a:rPr lang="tr-TR" b="1" dirty="0"/>
              <a:t>Özel rehabilitasyon merkezlerinde  öğretmen yardımcısı olarak görev yapılabilmektedir.</a:t>
            </a:r>
            <a:endParaRPr lang="tr-TR" dirty="0"/>
          </a:p>
        </p:txBody>
      </p:sp>
    </p:spTree>
    <p:extLst>
      <p:ext uri="{BB962C8B-B14F-4D97-AF65-F5344CB8AC3E}">
        <p14:creationId xmlns:p14="http://schemas.microsoft.com/office/powerpoint/2010/main" val="6554014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59532" y="188640"/>
            <a:ext cx="8388932" cy="6494085"/>
          </a:xfrm>
          <a:prstGeom prst="rect">
            <a:avLst/>
          </a:prstGeom>
          <a:noFill/>
        </p:spPr>
        <p:txBody>
          <a:bodyPr wrap="square" rtlCol="0">
            <a:spAutoFit/>
          </a:bodyPr>
          <a:lstStyle/>
          <a:p>
            <a:r>
              <a:rPr lang="tr-TR" sz="1600" b="1" dirty="0"/>
              <a:t>ALANIN TANIMI: </a:t>
            </a:r>
            <a:r>
              <a:rPr lang="tr-TR" sz="1600" dirty="0"/>
              <a:t>Giyim Üretim Teknolojisi alanı altında yer alan dalların yeterliklerini kazandırmaya yönelik eğitim ve öğretim verilen alandır.</a:t>
            </a:r>
          </a:p>
          <a:p>
            <a:r>
              <a:rPr lang="tr-TR" sz="1600" b="1" dirty="0"/>
              <a:t>ALANIN AMACI: </a:t>
            </a:r>
            <a:r>
              <a:rPr lang="tr-TR" sz="1600" dirty="0"/>
              <a:t>Giyim Üretim Teknolojisi alanı altında yer alan dallarda, sektörün ihtiyaçları, bilimsel ve teknolojik gelişmeler doğrultusunda gerekli olan mesleki yeterlikleri kazanmış nitelikli meslek elemanlarını yetiştirmek amaçlanmaktadır.</a:t>
            </a:r>
          </a:p>
          <a:p>
            <a:r>
              <a:rPr lang="tr-TR" sz="1600" b="1" dirty="0"/>
              <a:t>ALANIN ALTINDA YER ALAN MESLEKLER DALLARI</a:t>
            </a:r>
            <a:endParaRPr lang="tr-TR" sz="1600" dirty="0"/>
          </a:p>
          <a:p>
            <a:pPr lvl="0"/>
            <a:r>
              <a:rPr lang="tr-TR" sz="1600" dirty="0"/>
              <a:t>  Kadın Giyim Modelistliği</a:t>
            </a:r>
          </a:p>
          <a:p>
            <a:pPr lvl="0"/>
            <a:r>
              <a:rPr lang="tr-TR" sz="1600" dirty="0"/>
              <a:t>  Erkek Giyim Modelistliği</a:t>
            </a:r>
          </a:p>
          <a:p>
            <a:pPr lvl="0"/>
            <a:r>
              <a:rPr lang="tr-TR" sz="1600" dirty="0"/>
              <a:t>  Çocuk Giyim Modelistliği</a:t>
            </a:r>
          </a:p>
          <a:p>
            <a:pPr lvl="0"/>
            <a:r>
              <a:rPr lang="tr-TR" sz="1600" dirty="0"/>
              <a:t>  İç Giyim Modelistliği</a:t>
            </a:r>
          </a:p>
          <a:p>
            <a:pPr lvl="0"/>
            <a:r>
              <a:rPr lang="tr-TR" sz="1600" dirty="0"/>
              <a:t>  Hazır Giyim Model Makineciliği</a:t>
            </a:r>
          </a:p>
          <a:p>
            <a:pPr lvl="0"/>
            <a:r>
              <a:rPr lang="tr-TR" sz="1600" dirty="0"/>
              <a:t>  Deri Giyim</a:t>
            </a:r>
          </a:p>
          <a:p>
            <a:pPr lvl="0"/>
            <a:r>
              <a:rPr lang="tr-TR" sz="1600" dirty="0"/>
              <a:t>  Kadın Terziliği</a:t>
            </a:r>
          </a:p>
          <a:p>
            <a:pPr lvl="0"/>
            <a:r>
              <a:rPr lang="tr-TR" sz="1600" dirty="0"/>
              <a:t>  Erkek Terziliği</a:t>
            </a:r>
          </a:p>
          <a:p>
            <a:pPr lvl="0"/>
            <a:r>
              <a:rPr lang="tr-TR" sz="1600" dirty="0"/>
              <a:t>  Kesimcilik</a:t>
            </a:r>
          </a:p>
          <a:p>
            <a:r>
              <a:rPr lang="tr-TR" sz="1600" b="1" dirty="0"/>
              <a:t>*Okulumuzda Kadın </a:t>
            </a:r>
            <a:r>
              <a:rPr lang="tr-TR" sz="1600" b="1" dirty="0" smtClean="0"/>
              <a:t>Giyim Modelistliği</a:t>
            </a:r>
            <a:r>
              <a:rPr lang="tr-TR" sz="1600" b="1" dirty="0" smtClean="0"/>
              <a:t> </a:t>
            </a:r>
            <a:r>
              <a:rPr lang="tr-TR" sz="1600" b="1" dirty="0"/>
              <a:t>Dalı bulunmaktadır. </a:t>
            </a:r>
            <a:endParaRPr lang="tr-TR" sz="1600" b="1" dirty="0" smtClean="0"/>
          </a:p>
          <a:p>
            <a:r>
              <a:rPr lang="tr-TR" sz="1600" b="1" dirty="0" smtClean="0"/>
              <a:t>1</a:t>
            </a:r>
            <a:r>
              <a:rPr lang="tr-TR" sz="1600" b="1" dirty="0"/>
              <a:t>. KADIN GİYİM MODELİSTLİĞİ: </a:t>
            </a:r>
            <a:r>
              <a:rPr lang="tr-TR" sz="1600" dirty="0"/>
              <a:t>Kadın giyimine ait elde veya bilgisayarlı sistemde temel ve model uygulamalı kalıp, şablon, seri ve pastal planını hazırlayan, ürüne uygun malzeme tespit ederek numune dikiminin yapılmasını sağlayan nitelikli kişidir.</a:t>
            </a:r>
          </a:p>
          <a:p>
            <a:r>
              <a:rPr lang="tr-TR" sz="1600" dirty="0"/>
              <a:t>  Görevleri</a:t>
            </a:r>
          </a:p>
          <a:p>
            <a:pPr lvl="0"/>
            <a:r>
              <a:rPr lang="tr-TR" sz="1600" dirty="0"/>
              <a:t>  Modele ve ölçüye uygun kalıp hazırlamak.</a:t>
            </a:r>
          </a:p>
          <a:p>
            <a:pPr lvl="0"/>
            <a:r>
              <a:rPr lang="tr-TR" sz="1600" dirty="0"/>
              <a:t>  Kalıpları şablonlamak.</a:t>
            </a:r>
          </a:p>
          <a:p>
            <a:pPr lvl="0"/>
            <a:r>
              <a:rPr lang="tr-TR" sz="1600" dirty="0"/>
              <a:t>  Kalıpları </a:t>
            </a:r>
            <a:r>
              <a:rPr lang="tr-TR" sz="1600" dirty="0" smtClean="0"/>
              <a:t>sergilemek</a:t>
            </a:r>
            <a:r>
              <a:rPr lang="tr-TR" sz="1600" dirty="0"/>
              <a:t>.</a:t>
            </a:r>
          </a:p>
          <a:p>
            <a:pPr lvl="0"/>
            <a:r>
              <a:rPr lang="tr-TR" sz="1600" dirty="0"/>
              <a:t>  Modele uygun malzeme tespiti yapmak.</a:t>
            </a:r>
          </a:p>
          <a:p>
            <a:pPr lvl="0"/>
            <a:r>
              <a:rPr lang="tr-TR" sz="1600" dirty="0"/>
              <a:t>  Pastal planı hazırlamak.</a:t>
            </a:r>
          </a:p>
          <a:p>
            <a:pPr lvl="0"/>
            <a:r>
              <a:rPr lang="tr-TR" sz="1600" dirty="0"/>
              <a:t>  Numune dikimi yaptırmak.</a:t>
            </a:r>
          </a:p>
        </p:txBody>
      </p:sp>
    </p:spTree>
    <p:extLst>
      <p:ext uri="{BB962C8B-B14F-4D97-AF65-F5344CB8AC3E}">
        <p14:creationId xmlns:p14="http://schemas.microsoft.com/office/powerpoint/2010/main" val="5678650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467544" y="584684"/>
            <a:ext cx="8136904" cy="1477328"/>
          </a:xfrm>
          <a:prstGeom prst="rect">
            <a:avLst/>
          </a:prstGeom>
          <a:noFill/>
        </p:spPr>
        <p:txBody>
          <a:bodyPr wrap="square" rtlCol="0">
            <a:spAutoFit/>
          </a:bodyPr>
          <a:lstStyle/>
          <a:p>
            <a:r>
              <a:rPr lang="tr-TR" b="1" dirty="0" smtClean="0"/>
              <a:t>MESLEK </a:t>
            </a:r>
            <a:r>
              <a:rPr lang="tr-TR" b="1" dirty="0"/>
              <a:t>ELEMANLARINDA ARANAN ÖZELLİKLER</a:t>
            </a:r>
            <a:r>
              <a:rPr lang="tr-TR" dirty="0"/>
              <a:t> Giyim üretim teknolojisi alanında çalışmak isteyenlerin; görme ve işitme duyu organlarının işlevlerini tam olarak yerine getirmesi, el ve parmaklarını ustalıkla kullanabilmesi, titiz olması, bedenen ve ruhen sağlıklı olması, göz ve ellerini eş güdümlü kullanabilmesi ve mesleki eğitim almış olması gerekmektedir.</a:t>
            </a:r>
          </a:p>
        </p:txBody>
      </p:sp>
    </p:spTree>
    <p:extLst>
      <p:ext uri="{BB962C8B-B14F-4D97-AF65-F5344CB8AC3E}">
        <p14:creationId xmlns:p14="http://schemas.microsoft.com/office/powerpoint/2010/main" val="15866133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0" y="368660"/>
            <a:ext cx="9144000" cy="5632311"/>
          </a:xfrm>
          <a:prstGeom prst="rect">
            <a:avLst/>
          </a:prstGeom>
          <a:noFill/>
        </p:spPr>
        <p:txBody>
          <a:bodyPr wrap="square" rtlCol="0">
            <a:spAutoFit/>
          </a:bodyPr>
          <a:lstStyle/>
          <a:p>
            <a:r>
              <a:rPr lang="tr-TR" b="1" dirty="0"/>
              <a:t>ÇALIŞMA ORTAMI VE KOŞULLARI</a:t>
            </a:r>
            <a:r>
              <a:rPr lang="tr-TR" dirty="0"/>
              <a:t> Giyim üretim teknolojisi alanında çalışanlar, çalışmalarını kapalı mekânlarda (işletmelerde) yürütürler. Bu alanda çalışanlar görevini yaparken diğer çalışanlarla iş birliği içinde bulunmak ve görevini eşgüdüm hâlinde yürütmek durumundadır. İş, elle ve/veya makinelerle çalışmayı gerektirmektedir. Çalışma ortamının kısmen tozlu olmasından dolayı astım ve alerji problemleri olan kimselerin çalışırken gerekli önlemleri almaları gerekmektedir.</a:t>
            </a:r>
          </a:p>
          <a:p>
            <a:r>
              <a:rPr lang="tr-TR" b="1" dirty="0"/>
              <a:t>İŞ BULMA İMKÂNLARI</a:t>
            </a:r>
            <a:r>
              <a:rPr lang="tr-TR" dirty="0"/>
              <a:t> Giyim üretim teknolojisi alanında çalışmak isteyenler, özel sektörlerdeki tekstil üretim işletmelerinde çalışabilecekleri gibi kendi atölyelerini de açabilirler. Bu alanda eğitim alan kişiler Türkiye´de yaygın olarak iş bulma imkânına sahiptir.</a:t>
            </a:r>
          </a:p>
          <a:p>
            <a:r>
              <a:rPr lang="tr-TR" b="1" dirty="0"/>
              <a:t>EĞİTİM VE KARİYER İMKÂNLARI</a:t>
            </a:r>
            <a:r>
              <a:rPr lang="tr-TR" dirty="0"/>
              <a:t> Bu alanda meslek eğitimi, meslek liselerinin giyim üretim teknolojisi diploma programında verilmektedir. Lise öğrenimlerini başarı ile tamamlayan öğrenciler, meslek yüksek okullarının; Ø Tekstil, Ø Deri Konfeksiyon, Ø Kostüm Tasarımı bölümlerine sınavsız geçiş yapabilirler.</a:t>
            </a:r>
            <a:br>
              <a:rPr lang="tr-TR" dirty="0"/>
            </a:br>
            <a:r>
              <a:rPr lang="tr-TR" dirty="0"/>
              <a:t>Üniversite giriş sınavında başarılı oldukları takdirde;</a:t>
            </a:r>
          </a:p>
          <a:p>
            <a:pPr lvl="0"/>
            <a:r>
              <a:rPr lang="tr-TR" dirty="0"/>
              <a:t>Giyim Endüstrisi Öğretmenliği,</a:t>
            </a:r>
          </a:p>
          <a:p>
            <a:pPr lvl="0"/>
            <a:r>
              <a:rPr lang="tr-TR" dirty="0"/>
              <a:t>Giyim Öğretmenliği,</a:t>
            </a:r>
          </a:p>
          <a:p>
            <a:pPr lvl="0"/>
            <a:r>
              <a:rPr lang="tr-TR" dirty="0"/>
              <a:t>Hazır Giyim Öğretmenliği lisans programlarına devam edebilirler.</a:t>
            </a:r>
          </a:p>
          <a:p>
            <a:r>
              <a:rPr lang="tr-TR" dirty="0"/>
              <a:t>Ön lisans programlarını başarı ile bitirenler açılan dikey geçiş sınavında başarılı oldukları takdirde</a:t>
            </a:r>
            <a:r>
              <a:rPr lang="tr-TR" dirty="0" smtClean="0"/>
              <a:t>;</a:t>
            </a:r>
            <a:endParaRPr lang="tr-TR" dirty="0"/>
          </a:p>
        </p:txBody>
      </p:sp>
    </p:spTree>
    <p:extLst>
      <p:ext uri="{BB962C8B-B14F-4D97-AF65-F5344CB8AC3E}">
        <p14:creationId xmlns:p14="http://schemas.microsoft.com/office/powerpoint/2010/main" val="2408616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467544" y="548680"/>
            <a:ext cx="7956884" cy="4247317"/>
          </a:xfrm>
          <a:prstGeom prst="rect">
            <a:avLst/>
          </a:prstGeom>
          <a:noFill/>
        </p:spPr>
        <p:txBody>
          <a:bodyPr wrap="square" rtlCol="0">
            <a:spAutoFit/>
          </a:bodyPr>
          <a:lstStyle/>
          <a:p>
            <a:pPr lvl="0"/>
            <a:r>
              <a:rPr lang="tr-TR" dirty="0"/>
              <a:t>Giyim Endüstri Öğretmenliği,</a:t>
            </a:r>
          </a:p>
          <a:p>
            <a:pPr lvl="0"/>
            <a:r>
              <a:rPr lang="tr-TR" dirty="0"/>
              <a:t>Giyim Öğretmenliği,</a:t>
            </a:r>
          </a:p>
          <a:p>
            <a:pPr lvl="0"/>
            <a:r>
              <a:rPr lang="tr-TR" dirty="0"/>
              <a:t>Hazır Giyim Öğretmenliği,</a:t>
            </a:r>
          </a:p>
          <a:p>
            <a:pPr lvl="0"/>
            <a:r>
              <a:rPr lang="tr-TR" dirty="0"/>
              <a:t>Moda Tasarım,</a:t>
            </a:r>
          </a:p>
          <a:p>
            <a:pPr lvl="0"/>
            <a:r>
              <a:rPr lang="tr-TR" dirty="0"/>
              <a:t>Moda Tasarım Öğretmenliği lisans programlarına devam edebilirler.</a:t>
            </a:r>
          </a:p>
          <a:p>
            <a:r>
              <a:rPr lang="tr-TR" dirty="0"/>
              <a:t>Mesleki Eğitim Merkezleri çıraklık eğitimi uygulama kapsamına alınan illerde ve meslek dallarında aday çırak, çırak, kalfa ve ustalara eğitim vermek ve çeşitli meslek kursları açmak suretiyle sanayinin ihtiyaç duyduğu nitelikli ara insan gücünü yetiştirmek amacıyla açılan eğitim kurumlarıdır. Halk Eğitimi Merkezleri yaşam boyu öğrenme perspektifi içerisinde her zaman ve her yerde uygulanabilecek yaygın eğitim programları ile her yaş ve düzeyde bireylere eğitim sunmaktadır. Mesleki Eğitim Merkezlerinde, Giyim Üretim Teknolojisi alanında eğitim verilmektedir. Modüler programlarla meslek liseleri arasında paralellik sağlandığından dolayı yatay ve dikey geçişler olabilecektir</a:t>
            </a:r>
          </a:p>
        </p:txBody>
      </p:sp>
    </p:spTree>
    <p:extLst>
      <p:ext uri="{BB962C8B-B14F-4D97-AF65-F5344CB8AC3E}">
        <p14:creationId xmlns:p14="http://schemas.microsoft.com/office/powerpoint/2010/main" val="36464535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9512" y="1178751"/>
            <a:ext cx="8640960" cy="2677656"/>
          </a:xfrm>
          <a:prstGeom prst="rect">
            <a:avLst/>
          </a:prstGeom>
        </p:spPr>
        <p:txBody>
          <a:bodyPr wrap="square">
            <a:spAutoFit/>
          </a:bodyPr>
          <a:lstStyle/>
          <a:p>
            <a:r>
              <a:rPr lang="tr-TR" sz="2400" b="1" dirty="0" smtClean="0"/>
              <a:t>DERS SAATLERİ VE SÜRELERİ</a:t>
            </a:r>
          </a:p>
          <a:p>
            <a:r>
              <a:rPr lang="tr-TR" sz="2400" dirty="0" smtClean="0"/>
              <a:t>(2) Ortaöğretim kurumlarında;</a:t>
            </a:r>
          </a:p>
          <a:p>
            <a:r>
              <a:rPr lang="tr-TR" sz="2400" dirty="0" smtClean="0"/>
              <a:t> </a:t>
            </a:r>
          </a:p>
          <a:p>
            <a:r>
              <a:rPr lang="tr-TR" sz="2400" dirty="0" smtClean="0"/>
              <a:t>a) Bir ders saati süresi 40 dakikadır. Okul yönetimince teneffüsler için en az 5 dakika ayrılır.</a:t>
            </a:r>
          </a:p>
          <a:p>
            <a:r>
              <a:rPr lang="tr-TR" sz="2400" dirty="0" smtClean="0"/>
              <a:t>b) Normal öğretim yapılan okullarda yemek ve dinlenme için en az 40, en çok 90 dakika süre verilir.</a:t>
            </a:r>
            <a:endParaRPr lang="tr-TR" sz="2400" dirty="0"/>
          </a:p>
        </p:txBody>
      </p:sp>
      <p:sp>
        <p:nvSpPr>
          <p:cNvPr id="3" name="Dikdörtgen 2"/>
          <p:cNvSpPr/>
          <p:nvPr/>
        </p:nvSpPr>
        <p:spPr>
          <a:xfrm>
            <a:off x="1189111" y="224644"/>
            <a:ext cx="6955238" cy="954107"/>
          </a:xfrm>
          <a:prstGeom prst="rect">
            <a:avLst/>
          </a:prstGeom>
          <a:noFill/>
        </p:spPr>
        <p:txBody>
          <a:bodyPr wrap="none" lIns="91440" tIns="45720" rIns="91440" bIns="45720">
            <a:spAutoFit/>
          </a:bodyPr>
          <a:lstStyle/>
          <a:p>
            <a:pPr algn="ctr"/>
            <a:r>
              <a:rPr lang="tr-TR" sz="2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ORTAÖĞRETİM KURUMLARI YÖNETMELİĞİ</a:t>
            </a:r>
          </a:p>
          <a:p>
            <a:pPr algn="ctr"/>
            <a:r>
              <a:rPr lang="tr-TR" sz="2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İLE İLGİLİ ÖNEMLİ MADDELER</a:t>
            </a:r>
            <a:endParaRPr lang="tr-TR" sz="2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5" name="Dikdörtgen 4"/>
          <p:cNvSpPr/>
          <p:nvPr/>
        </p:nvSpPr>
        <p:spPr>
          <a:xfrm>
            <a:off x="179512" y="3897052"/>
            <a:ext cx="8640960" cy="2308324"/>
          </a:xfrm>
          <a:prstGeom prst="rect">
            <a:avLst/>
          </a:prstGeom>
        </p:spPr>
        <p:txBody>
          <a:bodyPr wrap="square">
            <a:spAutoFit/>
          </a:bodyPr>
          <a:lstStyle/>
          <a:p>
            <a:r>
              <a:rPr lang="tr-TR" sz="2400" b="1" dirty="0" smtClean="0"/>
              <a:t>SINIF GEÇME</a:t>
            </a:r>
          </a:p>
          <a:p>
            <a:r>
              <a:rPr lang="tr-TR" sz="2400" b="1" dirty="0" smtClean="0"/>
              <a:t>Puanla değerlendirme</a:t>
            </a:r>
            <a:endParaRPr lang="tr-TR" sz="2400" dirty="0" smtClean="0"/>
          </a:p>
          <a:p>
            <a:r>
              <a:rPr lang="tr-TR" sz="2400" b="1" dirty="0" smtClean="0"/>
              <a:t>MADDE 21 –</a:t>
            </a:r>
            <a:r>
              <a:rPr lang="tr-TR" sz="2400" dirty="0" smtClean="0"/>
              <a:t> (1) Liselerde dönem puanı, yıl sonu puanı ve yıl sonu başarı puanı 100 tam puan üzerinden belirlenir. Yüzlük puan sisteminde 0-49,50 puanlar başarısız, 50,00 ve üzeri puanlar başarılı olarak değerlendirilir.</a:t>
            </a:r>
            <a:endParaRPr lang="tr-TR" sz="2400" dirty="0"/>
          </a:p>
        </p:txBody>
      </p:sp>
    </p:spTree>
    <p:extLst>
      <p:ext uri="{BB962C8B-B14F-4D97-AF65-F5344CB8AC3E}">
        <p14:creationId xmlns:p14="http://schemas.microsoft.com/office/powerpoint/2010/main" val="31694369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44237" y="1301862"/>
            <a:ext cx="8871792" cy="5586145"/>
          </a:xfrm>
          <a:prstGeom prst="rect">
            <a:avLst/>
          </a:prstGeom>
        </p:spPr>
        <p:txBody>
          <a:bodyPr wrap="square">
            <a:spAutoFit/>
          </a:bodyPr>
          <a:lstStyle/>
          <a:p>
            <a:r>
              <a:rPr lang="tr-TR" sz="1900" b="1" dirty="0" smtClean="0"/>
              <a:t>ORTAÖĞRETİM KURUMLARINDA KAYIT</a:t>
            </a:r>
          </a:p>
          <a:p>
            <a:r>
              <a:rPr lang="tr-TR" sz="1900" dirty="0"/>
              <a:t>(1) Ortaöğretim kurumlarına kaydolmak için ortaokulu veya imam-hatip</a:t>
            </a:r>
          </a:p>
          <a:p>
            <a:r>
              <a:rPr lang="tr-TR" sz="1900" dirty="0"/>
              <a:t>ortaokulunu bitirmiş ve öğretim yılının başlayacağı tarihte 18 yaşını bitirmemiş olma </a:t>
            </a:r>
            <a:r>
              <a:rPr lang="tr-TR" sz="1900" dirty="0" smtClean="0"/>
              <a:t>şartı aranır</a:t>
            </a:r>
            <a:r>
              <a:rPr lang="tr-TR" sz="1900" dirty="0"/>
              <a:t>. Yaş şartını taşımayan öğrencilerin örgün ortaöğretim kurumlarına kayıtları yapılmaz</a:t>
            </a:r>
            <a:r>
              <a:rPr lang="tr-TR" sz="1900" dirty="0" smtClean="0"/>
              <a:t>.</a:t>
            </a:r>
          </a:p>
          <a:p>
            <a:r>
              <a:rPr lang="tr-TR" sz="1900" dirty="0"/>
              <a:t>(2) Kayıtlar, öğrencinin e-Okul sistemi veya denklik belgesindeki bilgilerine göre</a:t>
            </a:r>
          </a:p>
          <a:p>
            <a:r>
              <a:rPr lang="tr-TR" sz="1900" dirty="0"/>
              <a:t>yapılır. Adres tespitinde ulusal adres veri tabanı ikamet adres bilgileri esas </a:t>
            </a:r>
            <a:r>
              <a:rPr lang="tr-TR" sz="1900" dirty="0" smtClean="0"/>
              <a:t>alınır. Öğrencilerden </a:t>
            </a:r>
            <a:r>
              <a:rPr lang="tr-TR" sz="1900" dirty="0"/>
              <a:t>kayıt için başka belge istenmez</a:t>
            </a:r>
            <a:r>
              <a:rPr lang="tr-TR" sz="1900" dirty="0" smtClean="0"/>
              <a:t>.</a:t>
            </a:r>
            <a:r>
              <a:rPr lang="tr-TR" sz="1900" dirty="0"/>
              <a:t> </a:t>
            </a:r>
            <a:endParaRPr lang="tr-TR" sz="1900" dirty="0" smtClean="0"/>
          </a:p>
          <a:p>
            <a:r>
              <a:rPr lang="tr-TR" sz="1900" dirty="0" smtClean="0"/>
              <a:t>(</a:t>
            </a:r>
            <a:r>
              <a:rPr lang="tr-TR" sz="1900" dirty="0"/>
              <a:t>3) (Değ: 13/09/2014-29118 RG) Mesleki ve teknik ortaöğretim kurumlarına </a:t>
            </a:r>
            <a:r>
              <a:rPr lang="tr-TR" sz="1900" dirty="0" smtClean="0"/>
              <a:t>kayıt yaptıracak </a:t>
            </a:r>
            <a:r>
              <a:rPr lang="tr-TR" sz="1900" dirty="0"/>
              <a:t>öğrencilerin sağlık durumlarının ilgili mesleğin öğrenimine elverişli </a:t>
            </a:r>
            <a:r>
              <a:rPr lang="tr-TR" sz="1900" dirty="0" smtClean="0"/>
              <a:t>olması gerekir</a:t>
            </a:r>
            <a:r>
              <a:rPr lang="tr-TR" sz="1900" dirty="0"/>
              <a:t>. Bu durum, alana geçiş sürecinde, programın özelliğine göre </a:t>
            </a:r>
            <a:r>
              <a:rPr lang="tr-TR" sz="1900" dirty="0" smtClean="0"/>
              <a:t>gerektiğinde, sağlık/sağlık </a:t>
            </a:r>
            <a:r>
              <a:rPr lang="tr-TR" sz="1900" dirty="0"/>
              <a:t>kurulu raporuyla belgelendirilir</a:t>
            </a:r>
            <a:r>
              <a:rPr lang="tr-TR" sz="1900" dirty="0" smtClean="0"/>
              <a:t>.</a:t>
            </a:r>
          </a:p>
          <a:p>
            <a:r>
              <a:rPr lang="tr-TR" sz="2000" b="1" dirty="0" smtClean="0"/>
              <a:t> Kayıt işlemleri</a:t>
            </a:r>
            <a:endParaRPr lang="tr-TR" sz="2000" b="1" dirty="0"/>
          </a:p>
          <a:p>
            <a:r>
              <a:rPr lang="tr-TR" dirty="0"/>
              <a:t>(1) Kayıtlar, kılavuz/kılavuzlarda belirtilen süreler içinde e-Okul sistemi</a:t>
            </a:r>
          </a:p>
          <a:p>
            <a:r>
              <a:rPr lang="tr-TR" dirty="0"/>
              <a:t>üzerinden yapılır.</a:t>
            </a:r>
          </a:p>
          <a:p>
            <a:r>
              <a:rPr lang="tr-TR" dirty="0"/>
              <a:t>(2) Ortaöğretime yerleştirmeye esas puan ve/veya yetenek sınav puanına göre </a:t>
            </a:r>
            <a:r>
              <a:rPr lang="tr-TR" dirty="0" smtClean="0"/>
              <a:t>öğrenci alan </a:t>
            </a:r>
            <a:r>
              <a:rPr lang="tr-TR" dirty="0"/>
              <a:t>okullara süresi içerisinde kayıt yaptırmayanlar bu okullara kayıt haklarını kaybederler.</a:t>
            </a:r>
          </a:p>
          <a:p>
            <a:endParaRPr lang="tr-TR" sz="1900" dirty="0" smtClean="0"/>
          </a:p>
        </p:txBody>
      </p:sp>
      <p:sp>
        <p:nvSpPr>
          <p:cNvPr id="3" name="Dikdörtgen 2"/>
          <p:cNvSpPr/>
          <p:nvPr/>
        </p:nvSpPr>
        <p:spPr>
          <a:xfrm>
            <a:off x="702535" y="224644"/>
            <a:ext cx="7928389" cy="1077218"/>
          </a:xfrm>
          <a:prstGeom prst="rect">
            <a:avLst/>
          </a:prstGeom>
          <a:noFill/>
        </p:spPr>
        <p:txBody>
          <a:bodyPr wrap="none" lIns="91440" tIns="45720" rIns="91440" bIns="45720">
            <a:spAutoFit/>
          </a:bodyPr>
          <a:lstStyle/>
          <a:p>
            <a:pPr algn="ctr"/>
            <a:r>
              <a:rPr lang="tr-TR" sz="3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ORTAÖĞRETİM KURUMLARI </a:t>
            </a:r>
            <a:r>
              <a:rPr lang="tr-TR"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YÖNETMELİĞİ</a:t>
            </a:r>
          </a:p>
          <a:p>
            <a:pPr algn="ctr"/>
            <a:r>
              <a:rPr lang="tr-TR"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İLE İLGİLİ ÖNEMLİ MADDELER</a:t>
            </a:r>
            <a:endParaRPr lang="tr-TR" sz="3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29309380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411382" y="2816932"/>
            <a:ext cx="8460940" cy="2523768"/>
          </a:xfrm>
          <a:prstGeom prst="rect">
            <a:avLst/>
          </a:prstGeom>
          <a:noFill/>
        </p:spPr>
        <p:txBody>
          <a:bodyPr wrap="square" rtlCol="0">
            <a:spAutoFit/>
          </a:bodyPr>
          <a:lstStyle/>
          <a:p>
            <a:pPr marL="285750" indent="-285750">
              <a:buFont typeface="Arial" pitchFamily="34" charset="0"/>
              <a:buChar char="•"/>
            </a:pPr>
            <a:r>
              <a:rPr lang="tr-TR" sz="2000" dirty="0" smtClean="0"/>
              <a:t>GENEL TANITIM</a:t>
            </a:r>
          </a:p>
          <a:p>
            <a:pPr marL="285750" indent="-285750">
              <a:buFont typeface="Arial" pitchFamily="34" charset="0"/>
              <a:buChar char="•"/>
            </a:pPr>
            <a:r>
              <a:rPr lang="tr-TR" sz="2000" dirty="0" smtClean="0"/>
              <a:t>TARİHÇE</a:t>
            </a:r>
          </a:p>
          <a:p>
            <a:pPr marL="285750" indent="-285750">
              <a:buFont typeface="Arial" pitchFamily="34" charset="0"/>
              <a:buChar char="•"/>
            </a:pPr>
            <a:r>
              <a:rPr lang="tr-TR" sz="2000" dirty="0" smtClean="0"/>
              <a:t>DERS GİRİŞ ÇIKIŞ SAATLERİ</a:t>
            </a:r>
          </a:p>
          <a:p>
            <a:pPr marL="342900" indent="-342900">
              <a:buFont typeface="Arial" pitchFamily="34" charset="0"/>
              <a:buChar char="•"/>
            </a:pPr>
            <a:r>
              <a:rPr lang="tr-TR" sz="2000" dirty="0" smtClean="0"/>
              <a:t>MESLEKİ VE TEKNİK LİSELERDE ZORUNLU DERS VE ALAN/DAL DERSLERİ </a:t>
            </a:r>
          </a:p>
          <a:p>
            <a:pPr marL="342900" indent="-342900">
              <a:buFont typeface="Arial" pitchFamily="34" charset="0"/>
              <a:buChar char="•"/>
            </a:pPr>
            <a:r>
              <a:rPr lang="tr-TR" sz="2000" dirty="0" smtClean="0"/>
              <a:t>ALAN VE BÖLÜM TANITIMI</a:t>
            </a:r>
            <a:endParaRPr lang="tr-TR" sz="2000" dirty="0"/>
          </a:p>
          <a:p>
            <a:pPr marL="342900" indent="-342900">
              <a:buFont typeface="Arial" pitchFamily="34" charset="0"/>
              <a:buChar char="•"/>
            </a:pPr>
            <a:r>
              <a:rPr lang="tr-TR" sz="2000" dirty="0" smtClean="0"/>
              <a:t>SINIFLARIMIZ VE OKULUMUZUN  BÖLÜMLERİ</a:t>
            </a:r>
          </a:p>
          <a:p>
            <a:pPr marL="285750" indent="-285750">
              <a:buFont typeface="Arial" pitchFamily="34" charset="0"/>
              <a:buChar char="•"/>
            </a:pPr>
            <a:r>
              <a:rPr lang="tr-TR" sz="2000" dirty="0" smtClean="0"/>
              <a:t>BAŞARILARIMIZ</a:t>
            </a:r>
          </a:p>
          <a:p>
            <a:pPr marL="285750" indent="-285750">
              <a:buFont typeface="Arial" pitchFamily="34" charset="0"/>
              <a:buChar char="•"/>
            </a:pPr>
            <a:endParaRPr lang="tr-TR" dirty="0"/>
          </a:p>
        </p:txBody>
      </p:sp>
      <p:sp>
        <p:nvSpPr>
          <p:cNvPr id="4" name="Dikdörtgen 3"/>
          <p:cNvSpPr/>
          <p:nvPr/>
        </p:nvSpPr>
        <p:spPr>
          <a:xfrm>
            <a:off x="912478" y="1583059"/>
            <a:ext cx="7058727" cy="1077218"/>
          </a:xfrm>
          <a:prstGeom prst="rect">
            <a:avLst/>
          </a:prstGeom>
          <a:noFill/>
        </p:spPr>
        <p:txBody>
          <a:bodyPr wrap="none" lIns="91440" tIns="45720" rIns="91440" bIns="45720">
            <a:spAutoFit/>
          </a:bodyPr>
          <a:lstStyle/>
          <a:p>
            <a:pPr algn="ctr"/>
            <a:r>
              <a:rPr lang="tr-TR" sz="3200" b="1" dirty="0"/>
              <a:t>BAŞKALE </a:t>
            </a:r>
          </a:p>
          <a:p>
            <a:pPr algn="ctr"/>
            <a:r>
              <a:rPr lang="tr-TR" sz="3200" b="1" dirty="0"/>
              <a:t>MESLEKİ VE TEKNİK ANADOLU LİSESİ</a:t>
            </a:r>
            <a:endParaRPr lang="tr-TR" sz="3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267744" y="0"/>
            <a:ext cx="4140460" cy="1664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36839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16444" y="1443841"/>
            <a:ext cx="8640960" cy="461665"/>
          </a:xfrm>
          <a:prstGeom prst="rect">
            <a:avLst/>
          </a:prstGeom>
        </p:spPr>
        <p:txBody>
          <a:bodyPr wrap="square">
            <a:spAutoFit/>
          </a:bodyPr>
          <a:lstStyle/>
          <a:p>
            <a:endParaRPr lang="tr-TR" sz="2400" dirty="0"/>
          </a:p>
        </p:txBody>
      </p:sp>
      <p:sp>
        <p:nvSpPr>
          <p:cNvPr id="3" name="Dikdörtgen 2"/>
          <p:cNvSpPr/>
          <p:nvPr/>
        </p:nvSpPr>
        <p:spPr>
          <a:xfrm>
            <a:off x="702535" y="224644"/>
            <a:ext cx="7928389" cy="1077218"/>
          </a:xfrm>
          <a:prstGeom prst="rect">
            <a:avLst/>
          </a:prstGeom>
          <a:noFill/>
        </p:spPr>
        <p:txBody>
          <a:bodyPr wrap="none" lIns="91440" tIns="45720" rIns="91440" bIns="45720">
            <a:spAutoFit/>
          </a:bodyPr>
          <a:lstStyle/>
          <a:p>
            <a:pPr algn="ctr"/>
            <a:r>
              <a:rPr lang="tr-TR" sz="3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ORTAÖĞRETİM KURUMLARI </a:t>
            </a:r>
            <a:r>
              <a:rPr lang="tr-TR"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YÖNETMELİĞİ</a:t>
            </a:r>
          </a:p>
          <a:p>
            <a:pPr algn="ctr"/>
            <a:r>
              <a:rPr lang="tr-TR"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İLE İLGİLİ ÖNEMLİ MADDELER</a:t>
            </a:r>
            <a:endParaRPr lang="tr-TR" sz="3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6" name="Dikdörtgen 5"/>
          <p:cNvSpPr/>
          <p:nvPr/>
        </p:nvSpPr>
        <p:spPr>
          <a:xfrm>
            <a:off x="179512" y="1443426"/>
            <a:ext cx="8784976" cy="3970318"/>
          </a:xfrm>
          <a:prstGeom prst="rect">
            <a:avLst/>
          </a:prstGeom>
        </p:spPr>
        <p:txBody>
          <a:bodyPr wrap="square">
            <a:spAutoFit/>
          </a:bodyPr>
          <a:lstStyle/>
          <a:p>
            <a:r>
              <a:rPr lang="tr-TR" b="1" dirty="0" smtClean="0"/>
              <a:t>TAKDİR TEŞEKKÜR VE DİĞER ÖDÜLLERİN BELİRLENMESİ</a:t>
            </a:r>
          </a:p>
          <a:p>
            <a:r>
              <a:rPr lang="tr-TR" b="1" dirty="0"/>
              <a:t>Teşekkür, takdir ve üstün başarı belgesi ile ödüllendirme</a:t>
            </a:r>
          </a:p>
          <a:p>
            <a:r>
              <a:rPr lang="tr-TR" dirty="0" smtClean="0"/>
              <a:t>(1</a:t>
            </a:r>
            <a:r>
              <a:rPr lang="tr-TR" dirty="0"/>
              <a:t>) Okul öğrenci ödül ve disiplin kurulu, derslerdeki gayret ve</a:t>
            </a:r>
          </a:p>
          <a:p>
            <a:r>
              <a:rPr lang="tr-TR" dirty="0"/>
              <a:t>başarılarıyla üstünlük gösteren, tüm derslerden başarılı olan, dönem puanlarının </a:t>
            </a:r>
            <a:r>
              <a:rPr lang="tr-TR" dirty="0" smtClean="0"/>
              <a:t>ağırlıklı ortalaması </a:t>
            </a:r>
            <a:r>
              <a:rPr lang="tr-TR" dirty="0"/>
              <a:t>70,00 den aşağı olmayan ve davranış puanı 100 </a:t>
            </a:r>
            <a:r>
              <a:rPr lang="tr-TR" dirty="0" smtClean="0"/>
              <a:t>olan öğrencilerden</a:t>
            </a:r>
            <a:r>
              <a:rPr lang="tr-TR" dirty="0"/>
              <a:t>;</a:t>
            </a:r>
          </a:p>
          <a:p>
            <a:r>
              <a:rPr lang="tr-TR" dirty="0"/>
              <a:t>a) 70,00-84,99 arasındakileri teşekkür belgesi,</a:t>
            </a:r>
          </a:p>
          <a:p>
            <a:r>
              <a:rPr lang="tr-TR" dirty="0"/>
              <a:t>b) 85,00 ve daha yukarı olanları takdir belgesi,</a:t>
            </a:r>
          </a:p>
          <a:p>
            <a:r>
              <a:rPr lang="tr-TR" dirty="0"/>
              <a:t>c) Ortaöğrenim süresince en az üç öğretim yılının bütün döneminde takdir belgesi</a:t>
            </a:r>
          </a:p>
          <a:p>
            <a:r>
              <a:rPr lang="tr-TR" dirty="0"/>
              <a:t>alanları üstün başarı </a:t>
            </a:r>
            <a:r>
              <a:rPr lang="tr-TR" dirty="0" smtClean="0"/>
              <a:t>belgesi ile </a:t>
            </a:r>
            <a:r>
              <a:rPr lang="tr-TR" dirty="0"/>
              <a:t>ödüllendirir.</a:t>
            </a:r>
          </a:p>
          <a:p>
            <a:r>
              <a:rPr lang="tr-TR" dirty="0"/>
              <a:t>(2) Üstün başarı belgesi almaya hak kazanan öğrencilere okulun iftihar listesinde </a:t>
            </a:r>
            <a:r>
              <a:rPr lang="tr-TR" dirty="0" smtClean="0"/>
              <a:t>yer verilir.</a:t>
            </a:r>
          </a:p>
          <a:p>
            <a:r>
              <a:rPr lang="tr-TR" dirty="0" smtClean="0"/>
              <a:t>(3) Örnek davranışlar sergileyen öğrencilere ödül ve disiplin komisyonu kararıyla onur belgesi verilebilir.</a:t>
            </a:r>
          </a:p>
        </p:txBody>
      </p:sp>
    </p:spTree>
    <p:extLst>
      <p:ext uri="{BB962C8B-B14F-4D97-AF65-F5344CB8AC3E}">
        <p14:creationId xmlns:p14="http://schemas.microsoft.com/office/powerpoint/2010/main" val="34124116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702535" y="116632"/>
            <a:ext cx="7928389" cy="1077218"/>
          </a:xfrm>
          <a:prstGeom prst="rect">
            <a:avLst/>
          </a:prstGeom>
          <a:noFill/>
        </p:spPr>
        <p:txBody>
          <a:bodyPr wrap="none" lIns="91440" tIns="45720" rIns="91440" bIns="45720">
            <a:spAutoFit/>
          </a:bodyPr>
          <a:lstStyle/>
          <a:p>
            <a:pPr algn="ctr"/>
            <a:r>
              <a:rPr lang="tr-TR" sz="3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ORTAÖĞRETİM KURUMLARI </a:t>
            </a:r>
            <a:r>
              <a:rPr lang="tr-TR"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YÖNETMELİĞİ</a:t>
            </a:r>
          </a:p>
          <a:p>
            <a:pPr algn="ctr"/>
            <a:r>
              <a:rPr lang="tr-TR"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İLE İLGİLİ ÖNEMLİ MADDELER</a:t>
            </a:r>
            <a:endParaRPr lang="tr-TR" sz="3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4" name="Dikdörtgen 3"/>
          <p:cNvSpPr/>
          <p:nvPr/>
        </p:nvSpPr>
        <p:spPr>
          <a:xfrm>
            <a:off x="143508" y="1556792"/>
            <a:ext cx="8892988" cy="4247317"/>
          </a:xfrm>
          <a:prstGeom prst="rect">
            <a:avLst/>
          </a:prstGeom>
        </p:spPr>
        <p:txBody>
          <a:bodyPr wrap="square">
            <a:spAutoFit/>
          </a:bodyPr>
          <a:lstStyle/>
          <a:p>
            <a:r>
              <a:rPr lang="tr-TR" u="sng" dirty="0" smtClean="0"/>
              <a:t>Geç Gelme</a:t>
            </a:r>
            <a:r>
              <a:rPr lang="tr-TR" dirty="0" smtClean="0"/>
              <a:t>:(1</a:t>
            </a:r>
            <a:r>
              <a:rPr lang="tr-TR" dirty="0"/>
              <a:t>) Geç gelme birinci ders saati için belirlenen süre ile sınırlıdır. Bu</a:t>
            </a:r>
          </a:p>
          <a:p>
            <a:r>
              <a:rPr lang="tr-TR" dirty="0"/>
              <a:t>sürenin dışındaki geç gelmeler devamsızlıktan sayılır.</a:t>
            </a:r>
          </a:p>
          <a:p>
            <a:r>
              <a:rPr lang="tr-TR" dirty="0"/>
              <a:t>(2) Geç gelen öğrencilerin derse alınma şekli ve süresi ders yılı başında öğretmenler</a:t>
            </a:r>
          </a:p>
          <a:p>
            <a:r>
              <a:rPr lang="tr-TR" dirty="0"/>
              <a:t>kurulunca kararlaştırılarak veli ve öğrencilere duyurulur</a:t>
            </a:r>
            <a:r>
              <a:rPr lang="tr-TR" dirty="0" smtClean="0"/>
              <a:t>.</a:t>
            </a:r>
          </a:p>
          <a:p>
            <a:r>
              <a:rPr lang="tr-TR" u="sng" dirty="0" smtClean="0"/>
              <a:t>Devamsızlık</a:t>
            </a:r>
            <a:r>
              <a:rPr lang="tr-TR" dirty="0" smtClean="0"/>
              <a:t>:(1</a:t>
            </a:r>
            <a:r>
              <a:rPr lang="tr-TR" dirty="0"/>
              <a:t>) Okula devam zorunludur. Veliler, öğrencilerinin okula devamını</a:t>
            </a:r>
          </a:p>
          <a:p>
            <a:r>
              <a:rPr lang="tr-TR" dirty="0"/>
              <a:t>sağlamakla yükümlüdürler. Millî Eğitim Temel Kanununun 26 </a:t>
            </a:r>
            <a:r>
              <a:rPr lang="tr-TR" dirty="0" err="1"/>
              <a:t>ncı</a:t>
            </a:r>
            <a:r>
              <a:rPr lang="tr-TR" dirty="0"/>
              <a:t> maddesi gereğince okul</a:t>
            </a:r>
          </a:p>
          <a:p>
            <a:r>
              <a:rPr lang="tr-TR" dirty="0"/>
              <a:t>yöneticileri, millî eğitim müdürleri ve mahalli mülkî idare amirleri öğrencilerin okula kayıt ve</a:t>
            </a:r>
          </a:p>
          <a:p>
            <a:r>
              <a:rPr lang="it-IT" dirty="0"/>
              <a:t>devamıyla ilgili gerekli tedbirleri alırlar.</a:t>
            </a:r>
          </a:p>
          <a:p>
            <a:r>
              <a:rPr lang="tr-TR" dirty="0"/>
              <a:t>(2) Uygulamayla ilgili olarak;</a:t>
            </a:r>
          </a:p>
          <a:p>
            <a:r>
              <a:rPr lang="tr-TR" dirty="0"/>
              <a:t>a) Devamsızlık yapan öğrenciler, ders öğretmeni tarafından yoklama fişine/e-Okul</a:t>
            </a:r>
          </a:p>
          <a:p>
            <a:r>
              <a:rPr lang="tr-TR" dirty="0"/>
              <a:t>sistemine işlenir.</a:t>
            </a:r>
          </a:p>
          <a:p>
            <a:r>
              <a:rPr lang="tr-TR" dirty="0"/>
              <a:t>b) (Değ: 1/7/2015-29403 RG) Günlük toplam ders saatinin 2/3 ü ve daha fazlasına</a:t>
            </a:r>
          </a:p>
          <a:p>
            <a:r>
              <a:rPr lang="tr-TR" dirty="0"/>
              <a:t>gelmeyenlerin devamsızlığı bir gün, diğer devamsızlıklar ise yarım gün sayılır.</a:t>
            </a:r>
            <a:endParaRPr lang="tr-TR" b="1" dirty="0" smtClean="0"/>
          </a:p>
        </p:txBody>
      </p:sp>
    </p:spTree>
    <p:extLst>
      <p:ext uri="{BB962C8B-B14F-4D97-AF65-F5344CB8AC3E}">
        <p14:creationId xmlns:p14="http://schemas.microsoft.com/office/powerpoint/2010/main" val="18791729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112384" y="224644"/>
            <a:ext cx="6955237" cy="954107"/>
          </a:xfrm>
          <a:prstGeom prst="rect">
            <a:avLst/>
          </a:prstGeom>
          <a:noFill/>
        </p:spPr>
        <p:txBody>
          <a:bodyPr wrap="none" lIns="91440" tIns="45720" rIns="91440" bIns="45720">
            <a:spAutoFit/>
          </a:bodyPr>
          <a:lstStyle/>
          <a:p>
            <a:pPr algn="ctr"/>
            <a:r>
              <a:rPr lang="tr-TR" sz="2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ORTAÖĞRETİM KURUMLARI </a:t>
            </a:r>
            <a:r>
              <a:rPr lang="tr-TR" sz="2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YÖNETMELİĞİ</a:t>
            </a:r>
          </a:p>
          <a:p>
            <a:pPr algn="ctr"/>
            <a:r>
              <a:rPr lang="tr-TR" sz="2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İLE İLGİLİ ÖNEMLİ MADDELER</a:t>
            </a:r>
            <a:endParaRPr lang="tr-TR" sz="2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4" name="Dikdörtgen 3"/>
          <p:cNvSpPr/>
          <p:nvPr/>
        </p:nvSpPr>
        <p:spPr>
          <a:xfrm>
            <a:off x="215516" y="1052736"/>
            <a:ext cx="8784976" cy="5355312"/>
          </a:xfrm>
          <a:prstGeom prst="rect">
            <a:avLst/>
          </a:prstGeom>
        </p:spPr>
        <p:txBody>
          <a:bodyPr wrap="square">
            <a:spAutoFit/>
          </a:bodyPr>
          <a:lstStyle/>
          <a:p>
            <a:r>
              <a:rPr lang="tr-TR" dirty="0" smtClean="0"/>
              <a:t>(3)</a:t>
            </a:r>
            <a:r>
              <a:rPr lang="tr-TR" dirty="0"/>
              <a:t> Yurt içindeki faaliyetlere katılan öğrencilere millî eğitim müdürlüklerince,</a:t>
            </a:r>
          </a:p>
          <a:p>
            <a:r>
              <a:rPr lang="tr-TR" dirty="0"/>
              <a:t>yurtdışındaki faaliyetlere katılan öğrencilere ise Bakanlık ve/veya mahalli mülki </a:t>
            </a:r>
            <a:r>
              <a:rPr lang="tr-TR" dirty="0" smtClean="0"/>
              <a:t>idare amirlerince </a:t>
            </a:r>
            <a:r>
              <a:rPr lang="tr-TR" dirty="0"/>
              <a:t>izin verilir. Bu öğrencilerin başarı durumlarının belirlenebilmesi için iki </a:t>
            </a:r>
            <a:r>
              <a:rPr lang="tr-TR" dirty="0" smtClean="0"/>
              <a:t>dönem puanı </a:t>
            </a:r>
            <a:r>
              <a:rPr lang="tr-TR" dirty="0"/>
              <a:t>almış olmaları gerekir</a:t>
            </a:r>
            <a:r>
              <a:rPr lang="tr-TR" dirty="0" smtClean="0"/>
              <a:t>.</a:t>
            </a:r>
          </a:p>
          <a:p>
            <a:r>
              <a:rPr lang="tr-TR" dirty="0"/>
              <a:t>(4</a:t>
            </a:r>
            <a:r>
              <a:rPr lang="tr-TR" dirty="0" smtClean="0"/>
              <a:t>)</a:t>
            </a:r>
            <a:r>
              <a:rPr lang="tr-TR" dirty="0"/>
              <a:t> Devamsızlık yapan öğrencinin durumu posta, </a:t>
            </a:r>
            <a:r>
              <a:rPr lang="tr-TR" dirty="0" smtClean="0"/>
              <a:t>e-Posta veya </a:t>
            </a:r>
            <a:r>
              <a:rPr lang="tr-TR" dirty="0"/>
              <a:t>diğer iletişim araçlarıyla velisine bildirilir, varsa özür belgesini okul yönetimine teslim</a:t>
            </a:r>
          </a:p>
          <a:p>
            <a:r>
              <a:rPr lang="tr-TR" dirty="0"/>
              <a:t>etmesi istenir. Devamsızlığın 5 inci, 15 inci ve 25 inci günlerinde, kontrol kayıtlı </a:t>
            </a:r>
            <a:r>
              <a:rPr lang="tr-TR" dirty="0" smtClean="0"/>
              <a:t>sürekli tedaviyi </a:t>
            </a:r>
            <a:r>
              <a:rPr lang="tr-TR" dirty="0"/>
              <a:t>ya da organ naklini gerektiren hastalığı bulunanlar, kaynaştırma ve özel </a:t>
            </a:r>
            <a:r>
              <a:rPr lang="tr-TR" dirty="0" smtClean="0"/>
              <a:t>eğitim gerektirenler </a:t>
            </a:r>
            <a:r>
              <a:rPr lang="tr-TR" dirty="0"/>
              <a:t>ile tutuklu öğrencilerde ise ayrıca devamsızlığın 40 </a:t>
            </a:r>
            <a:r>
              <a:rPr lang="tr-TR" dirty="0" err="1"/>
              <a:t>ıncı</a:t>
            </a:r>
            <a:r>
              <a:rPr lang="tr-TR" dirty="0"/>
              <a:t> ve 55 inci günlerinde </a:t>
            </a:r>
            <a:r>
              <a:rPr lang="tr-TR" dirty="0" smtClean="0"/>
              <a:t>de tebligat </a:t>
            </a:r>
            <a:r>
              <a:rPr lang="tr-TR" dirty="0"/>
              <a:t>yapılır ve öğrencinin okula devamının sağlanması istenir</a:t>
            </a:r>
            <a:r>
              <a:rPr lang="tr-TR" dirty="0" smtClean="0"/>
              <a:t>.</a:t>
            </a:r>
          </a:p>
          <a:p>
            <a:r>
              <a:rPr lang="tr-TR" dirty="0" smtClean="0"/>
              <a:t>(5)</a:t>
            </a:r>
            <a:r>
              <a:rPr lang="tr-TR" dirty="0"/>
              <a:t> Öğrencinin devamsızlık yaptığı süreye ilişkin </a:t>
            </a:r>
            <a:r>
              <a:rPr lang="tr-TR" dirty="0" smtClean="0"/>
              <a:t>özür belgesi </a:t>
            </a:r>
            <a:r>
              <a:rPr lang="tr-TR" dirty="0"/>
              <a:t>veya yazılı veli beyanı, özür gününü takip eden en geç 5 iş günü içinde </a:t>
            </a:r>
            <a:r>
              <a:rPr lang="tr-TR" dirty="0" smtClean="0"/>
              <a:t>okul yönetimine </a:t>
            </a:r>
            <a:r>
              <a:rPr lang="tr-TR" dirty="0"/>
              <a:t>velisi tarafından verilir ve e-Okul sistemine işlenir. Zorunlu hallerde </a:t>
            </a:r>
            <a:r>
              <a:rPr lang="tr-TR" dirty="0" smtClean="0"/>
              <a:t>özür belgesinin </a:t>
            </a:r>
            <a:r>
              <a:rPr lang="tr-TR" dirty="0"/>
              <a:t>teslim süresi okul yönetimince 20 iş gününü aşmamak üzere uzatılabilir</a:t>
            </a:r>
            <a:r>
              <a:rPr lang="tr-TR" dirty="0" smtClean="0"/>
              <a:t>.</a:t>
            </a:r>
          </a:p>
          <a:p>
            <a:r>
              <a:rPr lang="tr-TR" dirty="0" smtClean="0"/>
              <a:t>(6)</a:t>
            </a:r>
            <a:r>
              <a:rPr lang="tr-TR" b="1" dirty="0"/>
              <a:t> Yarıyıl ve yaz tatili süresince </a:t>
            </a:r>
            <a:r>
              <a:rPr lang="tr-TR" b="1" dirty="0" smtClean="0"/>
              <a:t>işletmelerde mesleki </a:t>
            </a:r>
            <a:r>
              <a:rPr lang="tr-TR" b="1" dirty="0"/>
              <a:t>eğitim gören öğrencilerin 3308 sayılı Kanun kapsamında kullandıkları ücretli </a:t>
            </a:r>
            <a:r>
              <a:rPr lang="tr-TR" b="1" dirty="0" smtClean="0"/>
              <a:t>ve ücretsiz </a:t>
            </a:r>
            <a:r>
              <a:rPr lang="tr-TR" b="1" dirty="0"/>
              <a:t>izin süreleri devamsızlıktan sayılmaz. Ancak özürsüz devamsızlık </a:t>
            </a:r>
            <a:r>
              <a:rPr lang="tr-TR" b="1" dirty="0" smtClean="0"/>
              <a:t>süresi ücretsiz </a:t>
            </a:r>
            <a:r>
              <a:rPr lang="tr-TR" b="1" dirty="0"/>
              <a:t>izin süresinden düşülür.</a:t>
            </a:r>
            <a:endParaRPr lang="tr-TR" dirty="0" smtClean="0"/>
          </a:p>
        </p:txBody>
      </p:sp>
    </p:spTree>
    <p:extLst>
      <p:ext uri="{BB962C8B-B14F-4D97-AF65-F5344CB8AC3E}">
        <p14:creationId xmlns:p14="http://schemas.microsoft.com/office/powerpoint/2010/main" val="26104863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625809" y="98629"/>
            <a:ext cx="7928389" cy="1077218"/>
          </a:xfrm>
          <a:prstGeom prst="rect">
            <a:avLst/>
          </a:prstGeom>
          <a:noFill/>
        </p:spPr>
        <p:txBody>
          <a:bodyPr wrap="none" lIns="91440" tIns="45720" rIns="91440" bIns="45720">
            <a:spAutoFit/>
          </a:bodyPr>
          <a:lstStyle/>
          <a:p>
            <a:pPr algn="ctr"/>
            <a:r>
              <a:rPr lang="tr-TR" sz="3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ORTAÖĞRETİM KURUMLARI </a:t>
            </a:r>
            <a:r>
              <a:rPr lang="tr-TR"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YÖNETMELİĞİ</a:t>
            </a:r>
          </a:p>
          <a:p>
            <a:pPr algn="ctr"/>
            <a:r>
              <a:rPr lang="tr-TR"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İLE İLGİLİ ÖNEMLİ MADDELER</a:t>
            </a:r>
            <a:endParaRPr lang="tr-TR" sz="3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4" name="Metin kutusu 3"/>
          <p:cNvSpPr txBox="1"/>
          <p:nvPr/>
        </p:nvSpPr>
        <p:spPr>
          <a:xfrm>
            <a:off x="611560" y="1175847"/>
            <a:ext cx="8064896" cy="3970318"/>
          </a:xfrm>
          <a:prstGeom prst="rect">
            <a:avLst/>
          </a:prstGeom>
          <a:noFill/>
        </p:spPr>
        <p:txBody>
          <a:bodyPr wrap="square" rtlCol="0">
            <a:spAutoFit/>
          </a:bodyPr>
          <a:lstStyle/>
          <a:p>
            <a:r>
              <a:rPr lang="tr-TR" dirty="0" smtClean="0"/>
              <a:t>(7) </a:t>
            </a:r>
            <a:r>
              <a:rPr lang="tr-TR" dirty="0"/>
              <a:t>Devamsızlık süresi özürsüz 10 günü, toplamda 30 günü aşan öğrenciler, ders puanları ne olursa olsun başarısız sayılır ve durumları yazılı olarak velilerine bildirilir. Ancak üniversite hastaneleri, eğitim ve araştırma hastaneleri veya tam teşekküllü devlet hastanelerinde kontrol kayıtlı sürekli tedaviyi ya da organ naklini gerektiren hastalığı bulunanlar, kaynaştırma ve özel eğitim gerektirenler</a:t>
            </a:r>
            <a:r>
              <a:rPr lang="tr-TR" b="1" dirty="0"/>
              <a:t>, sosyal hizmet, emniyet ve asayiş birimlerinin resmî raporları doğrultusunda koruma ve bakım altına alınanlar </a:t>
            </a:r>
            <a:r>
              <a:rPr lang="tr-TR" dirty="0"/>
              <a:t>ile tutuklu öğrencilerin özürsüz devamsızlık süresi 10 günü geçmemek kaydıyla toplam devamsızlık süresi 60 gün olarak uygulanır. Devamsızlık nedeniyle başarısız sayılan ve öğrenim hakkı bulunan öğrenciler takip eden öğretim yılında okula devam ettirilir. Öğrenim hakkı bulunmayanlar ise okulla ilişikleri kesilerek Açık Öğretim Lisesi veya Mesleki </a:t>
            </a:r>
            <a:r>
              <a:rPr lang="tr-TR" dirty="0" smtClean="0"/>
              <a:t>Açık Öğretim </a:t>
            </a:r>
            <a:r>
              <a:rPr lang="tr-TR" dirty="0"/>
              <a:t>Lisesine gönderilir.</a:t>
            </a:r>
          </a:p>
          <a:p>
            <a:endParaRPr lang="tr-TR" dirty="0"/>
          </a:p>
        </p:txBody>
      </p:sp>
    </p:spTree>
    <p:extLst>
      <p:ext uri="{BB962C8B-B14F-4D97-AF65-F5344CB8AC3E}">
        <p14:creationId xmlns:p14="http://schemas.microsoft.com/office/powerpoint/2010/main" val="34558859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129372" y="118881"/>
            <a:ext cx="2635658" cy="584775"/>
          </a:xfrm>
          <a:prstGeom prst="rect">
            <a:avLst/>
          </a:prstGeom>
          <a:noFill/>
        </p:spPr>
        <p:txBody>
          <a:bodyPr wrap="none" lIns="91440" tIns="45720" rIns="91440" bIns="45720">
            <a:spAutoFit/>
          </a:bodyPr>
          <a:lstStyle/>
          <a:p>
            <a:pPr algn="ctr"/>
            <a:r>
              <a:rPr lang="tr-TR"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SINIFLARIMIZ</a:t>
            </a:r>
            <a:endParaRPr lang="tr-TR" sz="3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9106526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06269" y="-27384"/>
            <a:ext cx="7681911" cy="584775"/>
          </a:xfrm>
          <a:prstGeom prst="rect">
            <a:avLst/>
          </a:prstGeom>
          <a:noFill/>
        </p:spPr>
        <p:txBody>
          <a:bodyPr wrap="none" lIns="91440" tIns="45720" rIns="91440" bIns="45720">
            <a:spAutoFit/>
          </a:bodyPr>
          <a:lstStyle/>
          <a:p>
            <a:pPr algn="ctr"/>
            <a:r>
              <a:rPr lang="tr-TR"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İDARİ ODALAR VE ÖĞRETMENLER ODASI</a:t>
            </a:r>
            <a:endParaRPr lang="tr-TR" sz="3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3" name="Metin kutusu 2"/>
          <p:cNvSpPr txBox="1"/>
          <p:nvPr/>
        </p:nvSpPr>
        <p:spPr>
          <a:xfrm>
            <a:off x="802318" y="3082182"/>
            <a:ext cx="3122500" cy="400110"/>
          </a:xfrm>
          <a:prstGeom prst="rect">
            <a:avLst/>
          </a:prstGeom>
          <a:noFill/>
        </p:spPr>
        <p:txBody>
          <a:bodyPr wrap="square" rtlCol="0">
            <a:spAutoFit/>
          </a:bodyPr>
          <a:lstStyle/>
          <a:p>
            <a:pPr algn="ctr"/>
            <a:r>
              <a:rPr lang="tr-TR" sz="2000" b="1" dirty="0" smtClean="0"/>
              <a:t>MÜDÜR ODASI</a:t>
            </a:r>
            <a:endParaRPr lang="tr-TR" sz="2000" b="1" dirty="0"/>
          </a:p>
        </p:txBody>
      </p:sp>
      <p:sp>
        <p:nvSpPr>
          <p:cNvPr id="8" name="Metin kutusu 7"/>
          <p:cNvSpPr txBox="1"/>
          <p:nvPr/>
        </p:nvSpPr>
        <p:spPr>
          <a:xfrm>
            <a:off x="5192077" y="3079970"/>
            <a:ext cx="3122500" cy="400110"/>
          </a:xfrm>
          <a:prstGeom prst="rect">
            <a:avLst/>
          </a:prstGeom>
          <a:noFill/>
        </p:spPr>
        <p:txBody>
          <a:bodyPr wrap="square" rtlCol="0">
            <a:spAutoFit/>
          </a:bodyPr>
          <a:lstStyle/>
          <a:p>
            <a:pPr algn="ctr"/>
            <a:r>
              <a:rPr lang="tr-TR" sz="2000" b="1" dirty="0" smtClean="0"/>
              <a:t>MÜDÜR YARDIMCISI ODASI</a:t>
            </a:r>
            <a:endParaRPr lang="tr-TR" sz="2000" b="1" dirty="0"/>
          </a:p>
        </p:txBody>
      </p:sp>
      <p:sp>
        <p:nvSpPr>
          <p:cNvPr id="9" name="Metin kutusu 8"/>
          <p:cNvSpPr txBox="1"/>
          <p:nvPr/>
        </p:nvSpPr>
        <p:spPr>
          <a:xfrm>
            <a:off x="5192077" y="6185939"/>
            <a:ext cx="3122500" cy="400110"/>
          </a:xfrm>
          <a:prstGeom prst="rect">
            <a:avLst/>
          </a:prstGeom>
          <a:noFill/>
        </p:spPr>
        <p:txBody>
          <a:bodyPr wrap="square" rtlCol="0">
            <a:spAutoFit/>
          </a:bodyPr>
          <a:lstStyle/>
          <a:p>
            <a:pPr algn="ctr"/>
            <a:r>
              <a:rPr lang="tr-TR" sz="2000" b="1" dirty="0" smtClean="0"/>
              <a:t>ÖĞRETMENLER ODASI</a:t>
            </a:r>
            <a:endParaRPr lang="tr-TR" sz="2000" b="1" dirty="0"/>
          </a:p>
        </p:txBody>
      </p:sp>
      <p:sp>
        <p:nvSpPr>
          <p:cNvPr id="10" name="Metin kutusu 9"/>
          <p:cNvSpPr txBox="1"/>
          <p:nvPr/>
        </p:nvSpPr>
        <p:spPr>
          <a:xfrm>
            <a:off x="802318" y="6275685"/>
            <a:ext cx="3122500" cy="400110"/>
          </a:xfrm>
          <a:prstGeom prst="rect">
            <a:avLst/>
          </a:prstGeom>
          <a:noFill/>
        </p:spPr>
        <p:txBody>
          <a:bodyPr wrap="square" rtlCol="0">
            <a:spAutoFit/>
          </a:bodyPr>
          <a:lstStyle/>
          <a:p>
            <a:pPr algn="ctr"/>
            <a:r>
              <a:rPr lang="tr-TR" sz="2000" b="1" dirty="0" smtClean="0"/>
              <a:t>MEMUR ODASI</a:t>
            </a:r>
            <a:endParaRPr lang="tr-TR" sz="2000" b="1"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5516" y="656692"/>
            <a:ext cx="4356484" cy="2425490"/>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648501"/>
            <a:ext cx="4572000" cy="2425490"/>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516" y="3609021"/>
            <a:ext cx="4356484" cy="2666664"/>
          </a:xfrm>
          <a:prstGeom prst="rect">
            <a:avLst/>
          </a:prstGeom>
        </p:spPr>
      </p:pic>
      <p:pic>
        <p:nvPicPr>
          <p:cNvPr id="7" name="Resim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0" y="3717032"/>
            <a:ext cx="4572000" cy="2558652"/>
          </a:xfrm>
          <a:prstGeom prst="rect">
            <a:avLst/>
          </a:prstGeom>
        </p:spPr>
      </p:pic>
    </p:spTree>
    <p:extLst>
      <p:ext uri="{BB962C8B-B14F-4D97-AF65-F5344CB8AC3E}">
        <p14:creationId xmlns:p14="http://schemas.microsoft.com/office/powerpoint/2010/main" val="25944012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137142" y="301007"/>
            <a:ext cx="4620176" cy="584775"/>
          </a:xfrm>
          <a:prstGeom prst="rect">
            <a:avLst/>
          </a:prstGeom>
          <a:noFill/>
        </p:spPr>
        <p:txBody>
          <a:bodyPr wrap="none" lIns="91440" tIns="45720" rIns="91440" bIns="45720">
            <a:spAutoFit/>
          </a:bodyPr>
          <a:lstStyle/>
          <a:p>
            <a:pPr algn="ctr"/>
            <a:r>
              <a:rPr lang="tr-TR"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OKULUMUZ BÖLÜMLERİ</a:t>
            </a:r>
            <a:endParaRPr lang="tr-TR" sz="3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6" name="Metin kutusu 5"/>
          <p:cNvSpPr txBox="1"/>
          <p:nvPr/>
        </p:nvSpPr>
        <p:spPr>
          <a:xfrm>
            <a:off x="2885980" y="5193196"/>
            <a:ext cx="3122500" cy="400110"/>
          </a:xfrm>
          <a:prstGeom prst="rect">
            <a:avLst/>
          </a:prstGeom>
          <a:noFill/>
        </p:spPr>
        <p:txBody>
          <a:bodyPr wrap="square" rtlCol="0">
            <a:spAutoFit/>
          </a:bodyPr>
          <a:lstStyle/>
          <a:p>
            <a:pPr algn="ctr"/>
            <a:r>
              <a:rPr lang="tr-TR" sz="2000" b="1" dirty="0" smtClean="0"/>
              <a:t>REHBERLİK ODASI</a:t>
            </a:r>
            <a:endParaRPr lang="tr-TR" sz="2000" b="1" dirty="0"/>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7251"/>
            <a:ext cx="9144000" cy="4227934"/>
          </a:xfrm>
          <a:prstGeom prst="rect">
            <a:avLst/>
          </a:prstGeom>
        </p:spPr>
      </p:pic>
    </p:spTree>
    <p:extLst>
      <p:ext uri="{BB962C8B-B14F-4D97-AF65-F5344CB8AC3E}">
        <p14:creationId xmlns:p14="http://schemas.microsoft.com/office/powerpoint/2010/main" val="26170562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827584" y="4869160"/>
            <a:ext cx="3122500" cy="400110"/>
          </a:xfrm>
          <a:prstGeom prst="rect">
            <a:avLst/>
          </a:prstGeom>
          <a:noFill/>
        </p:spPr>
        <p:txBody>
          <a:bodyPr wrap="square" rtlCol="0">
            <a:spAutoFit/>
          </a:bodyPr>
          <a:lstStyle/>
          <a:p>
            <a:pPr algn="ctr"/>
            <a:r>
              <a:rPr lang="tr-TR" sz="2000" b="1" dirty="0" smtClean="0"/>
              <a:t>1. KAT KORİDORLARI</a:t>
            </a:r>
            <a:endParaRPr lang="tr-TR" sz="2000" b="1" dirty="0"/>
          </a:p>
        </p:txBody>
      </p:sp>
      <p:sp>
        <p:nvSpPr>
          <p:cNvPr id="5" name="Metin kutusu 4"/>
          <p:cNvSpPr txBox="1"/>
          <p:nvPr/>
        </p:nvSpPr>
        <p:spPr>
          <a:xfrm>
            <a:off x="5328084" y="4861036"/>
            <a:ext cx="3122500" cy="400110"/>
          </a:xfrm>
          <a:prstGeom prst="rect">
            <a:avLst/>
          </a:prstGeom>
          <a:noFill/>
        </p:spPr>
        <p:txBody>
          <a:bodyPr wrap="square" rtlCol="0">
            <a:spAutoFit/>
          </a:bodyPr>
          <a:lstStyle/>
          <a:p>
            <a:pPr algn="ctr"/>
            <a:r>
              <a:rPr lang="tr-TR" sz="2000" b="1" dirty="0" smtClean="0"/>
              <a:t>GİRİŞ KAT KORİDORLARI</a:t>
            </a:r>
            <a:endParaRPr lang="tr-TR" sz="2000" b="1" dirty="0"/>
          </a:p>
        </p:txBody>
      </p:sp>
      <p:sp>
        <p:nvSpPr>
          <p:cNvPr id="6" name="Dikdörtgen 5"/>
          <p:cNvSpPr/>
          <p:nvPr/>
        </p:nvSpPr>
        <p:spPr>
          <a:xfrm>
            <a:off x="2079434" y="301007"/>
            <a:ext cx="4735592" cy="584775"/>
          </a:xfrm>
          <a:prstGeom prst="rect">
            <a:avLst/>
          </a:prstGeom>
          <a:noFill/>
        </p:spPr>
        <p:txBody>
          <a:bodyPr wrap="none" lIns="91440" tIns="45720" rIns="91440" bIns="45720">
            <a:spAutoFit/>
          </a:bodyPr>
          <a:lstStyle/>
          <a:p>
            <a:pPr algn="ctr"/>
            <a:r>
              <a:rPr lang="tr-TR"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OKULUMUZ BÖLÜMLERİ</a:t>
            </a:r>
            <a:endParaRPr lang="tr-TR" sz="3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47230" y="1124744"/>
            <a:ext cx="4696770" cy="3736292"/>
          </a:xfrm>
          <a:prstGeom prst="rect">
            <a:avLst/>
          </a:prstGeom>
        </p:spPr>
      </p:pic>
      <p:pic>
        <p:nvPicPr>
          <p:cNvPr id="3" name="Resi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24744"/>
            <a:ext cx="4447230" cy="3744416"/>
          </a:xfrm>
          <a:prstGeom prst="rect">
            <a:avLst/>
          </a:prstGeom>
        </p:spPr>
      </p:pic>
    </p:spTree>
    <p:extLst>
      <p:ext uri="{BB962C8B-B14F-4D97-AF65-F5344CB8AC3E}">
        <p14:creationId xmlns:p14="http://schemas.microsoft.com/office/powerpoint/2010/main" val="27709799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737938" y="5229200"/>
            <a:ext cx="3709291" cy="1015663"/>
          </a:xfrm>
          <a:prstGeom prst="rect">
            <a:avLst/>
          </a:prstGeom>
          <a:noFill/>
        </p:spPr>
        <p:txBody>
          <a:bodyPr wrap="square" rtlCol="0">
            <a:spAutoFit/>
          </a:bodyPr>
          <a:lstStyle/>
          <a:p>
            <a:pPr algn="ctr"/>
            <a:r>
              <a:rPr lang="tr-TR" sz="2000" b="1" dirty="0" smtClean="0"/>
              <a:t>ÇOK AMAÇLI </a:t>
            </a:r>
            <a:r>
              <a:rPr lang="tr-TR" sz="2000" b="1" dirty="0" smtClean="0"/>
              <a:t>SALON(GİYİM ÜRETİM TEKNOLOJİLERİ ATÖLYESİ)</a:t>
            </a:r>
            <a:endParaRPr lang="tr-TR" sz="2000" b="1" dirty="0"/>
          </a:p>
        </p:txBody>
      </p:sp>
      <p:sp>
        <p:nvSpPr>
          <p:cNvPr id="6" name="Metin kutusu 5"/>
          <p:cNvSpPr txBox="1"/>
          <p:nvPr/>
        </p:nvSpPr>
        <p:spPr>
          <a:xfrm>
            <a:off x="5146774" y="5229200"/>
            <a:ext cx="3122500" cy="400110"/>
          </a:xfrm>
          <a:prstGeom prst="rect">
            <a:avLst/>
          </a:prstGeom>
          <a:noFill/>
        </p:spPr>
        <p:txBody>
          <a:bodyPr wrap="square" rtlCol="0">
            <a:spAutoFit/>
          </a:bodyPr>
          <a:lstStyle/>
          <a:p>
            <a:pPr algn="ctr"/>
            <a:r>
              <a:rPr lang="tr-TR" sz="2000" b="1" dirty="0" smtClean="0"/>
              <a:t>KANTİN</a:t>
            </a:r>
            <a:endParaRPr lang="tr-TR" sz="2000" b="1" dirty="0"/>
          </a:p>
        </p:txBody>
      </p:sp>
      <p:sp>
        <p:nvSpPr>
          <p:cNvPr id="7" name="Dikdörtgen 6"/>
          <p:cNvSpPr/>
          <p:nvPr/>
        </p:nvSpPr>
        <p:spPr>
          <a:xfrm>
            <a:off x="2137142" y="301007"/>
            <a:ext cx="4620176" cy="584775"/>
          </a:xfrm>
          <a:prstGeom prst="rect">
            <a:avLst/>
          </a:prstGeom>
          <a:noFill/>
        </p:spPr>
        <p:txBody>
          <a:bodyPr wrap="none" lIns="91440" tIns="45720" rIns="91440" bIns="45720">
            <a:spAutoFit/>
          </a:bodyPr>
          <a:lstStyle/>
          <a:p>
            <a:pPr algn="ctr"/>
            <a:r>
              <a:rPr lang="tr-TR"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OKULUMUZ BÖLÜMLERİ</a:t>
            </a:r>
            <a:endParaRPr lang="tr-TR" sz="3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80728"/>
            <a:ext cx="4572000" cy="4241796"/>
          </a:xfrm>
          <a:prstGeom prst="rect">
            <a:avLst/>
          </a:prstGeom>
        </p:spPr>
      </p:pic>
      <p:pic>
        <p:nvPicPr>
          <p:cNvPr id="3" name="Resi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9880" y="980728"/>
            <a:ext cx="4572000" cy="4241796"/>
          </a:xfrm>
          <a:prstGeom prst="rect">
            <a:avLst/>
          </a:prstGeom>
        </p:spPr>
      </p:pic>
    </p:spTree>
    <p:extLst>
      <p:ext uri="{BB962C8B-B14F-4D97-AF65-F5344CB8AC3E}">
        <p14:creationId xmlns:p14="http://schemas.microsoft.com/office/powerpoint/2010/main" val="33378453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764131" y="-495879"/>
            <a:ext cx="5399712" cy="8280920"/>
          </a:xfrm>
          <a:prstGeom prst="rect">
            <a:avLst/>
          </a:prstGeom>
        </p:spPr>
      </p:pic>
      <p:sp>
        <p:nvSpPr>
          <p:cNvPr id="3" name="Metin kutusu 2"/>
          <p:cNvSpPr txBox="1"/>
          <p:nvPr/>
        </p:nvSpPr>
        <p:spPr>
          <a:xfrm>
            <a:off x="323527" y="476672"/>
            <a:ext cx="8280920" cy="369332"/>
          </a:xfrm>
          <a:prstGeom prst="rect">
            <a:avLst/>
          </a:prstGeom>
          <a:noFill/>
        </p:spPr>
        <p:txBody>
          <a:bodyPr wrap="square" rtlCol="0">
            <a:spAutoFit/>
          </a:bodyPr>
          <a:lstStyle/>
          <a:p>
            <a:r>
              <a:rPr lang="tr-TR" dirty="0" smtClean="0"/>
              <a:t>Giyim Üretim Teknolojileri Bölümü Çalışmaları</a:t>
            </a:r>
            <a:endParaRPr lang="tr-TR" dirty="0"/>
          </a:p>
        </p:txBody>
      </p:sp>
    </p:spTree>
    <p:extLst>
      <p:ext uri="{BB962C8B-B14F-4D97-AF65-F5344CB8AC3E}">
        <p14:creationId xmlns:p14="http://schemas.microsoft.com/office/powerpoint/2010/main" val="3518340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373507" y="1052736"/>
            <a:ext cx="8316924" cy="4154984"/>
          </a:xfrm>
          <a:prstGeom prst="rect">
            <a:avLst/>
          </a:prstGeom>
          <a:noFill/>
        </p:spPr>
        <p:txBody>
          <a:bodyPr wrap="square" rtlCol="0">
            <a:spAutoFit/>
          </a:bodyPr>
          <a:lstStyle/>
          <a:p>
            <a:pPr algn="just"/>
            <a:r>
              <a:rPr lang="tr-TR" sz="2400" dirty="0" smtClean="0"/>
              <a:t>	Okulumuz Van-Hakkari Yolu üzerinde </a:t>
            </a:r>
            <a:r>
              <a:rPr lang="tr-TR" sz="2400" dirty="0" err="1" smtClean="0"/>
              <a:t>Bist</a:t>
            </a:r>
            <a:r>
              <a:rPr lang="tr-TR" sz="2400" dirty="0" smtClean="0"/>
              <a:t> ÇPAL yanında yer almaktadır.  İlçe merkezine uzaklığı 2 km olup Van’a ise yaklaşık olarak 120km uzaklıktadır. Okulumuz tam gün eğitim yapmakta olup 4’er şubeden toplam 16 şubeli ve 435 öğrencili bir okuldur. Okulumuz bünyesinde iki Mesleki Alan bulunmaktadır.</a:t>
            </a:r>
          </a:p>
          <a:p>
            <a:pPr algn="just"/>
            <a:r>
              <a:rPr lang="tr-TR" sz="2400" dirty="0" smtClean="0"/>
              <a:t>	Okulumuzda eğitim öğretim derslik sınıfları şeklinde yapılmaktadır. Okulumuzda 1 müdür, 4 müdür yardımcısı 25 öğretmen ve 1 tane de yardımcı personel bulunmaktadır. Okulumuza civar köylerden 252 adet öğrenci taşımalı olarak gelmektedir.  </a:t>
            </a:r>
            <a:endParaRPr lang="tr-TR" sz="2400" dirty="0"/>
          </a:p>
        </p:txBody>
      </p:sp>
      <p:sp>
        <p:nvSpPr>
          <p:cNvPr id="4" name="Dikdörtgen 3"/>
          <p:cNvSpPr/>
          <p:nvPr/>
        </p:nvSpPr>
        <p:spPr>
          <a:xfrm>
            <a:off x="1879854" y="344850"/>
            <a:ext cx="5025864"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GENEL</a:t>
            </a:r>
            <a:r>
              <a:rPr lang="tr-TR" sz="4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tr-TR"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TANITIM</a:t>
            </a:r>
          </a:p>
        </p:txBody>
      </p:sp>
    </p:spTree>
    <p:extLst>
      <p:ext uri="{BB962C8B-B14F-4D97-AF65-F5344CB8AC3E}">
        <p14:creationId xmlns:p14="http://schemas.microsoft.com/office/powerpoint/2010/main" val="32723968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425232" y="1700808"/>
            <a:ext cx="7956884" cy="2862322"/>
          </a:xfrm>
          <a:prstGeom prst="rect">
            <a:avLst/>
          </a:prstGeom>
        </p:spPr>
        <p:txBody>
          <a:bodyPr wrap="square">
            <a:spAutoFit/>
          </a:bodyPr>
          <a:lstStyle/>
          <a:p>
            <a:r>
              <a:rPr lang="tr-TR" sz="2000" b="1" dirty="0" smtClean="0"/>
              <a:t>Hentbol Kız Takımı</a:t>
            </a:r>
          </a:p>
          <a:p>
            <a:r>
              <a:rPr lang="tr-TR" sz="2000" b="1" dirty="0" smtClean="0"/>
              <a:t>1- Liseler arası okullu gençler il üçüncüsü</a:t>
            </a:r>
          </a:p>
          <a:p>
            <a:r>
              <a:rPr lang="tr-TR" sz="2000" b="1" dirty="0" smtClean="0"/>
              <a:t>2- </a:t>
            </a:r>
            <a:r>
              <a:rPr lang="tr-TR" sz="2000" b="1" dirty="0"/>
              <a:t>Liseler arası okullu gençler il </a:t>
            </a:r>
            <a:r>
              <a:rPr lang="tr-TR" sz="2000" b="1" dirty="0" smtClean="0"/>
              <a:t>ikincisi</a:t>
            </a:r>
          </a:p>
          <a:p>
            <a:r>
              <a:rPr lang="tr-TR" sz="2000" b="1" dirty="0" smtClean="0"/>
              <a:t>3- Kulüplü gençler il ikincisi</a:t>
            </a:r>
          </a:p>
          <a:p>
            <a:r>
              <a:rPr lang="tr-TR" sz="2000" b="1" dirty="0" smtClean="0"/>
              <a:t>4- </a:t>
            </a:r>
            <a:r>
              <a:rPr lang="tr-TR" sz="2000" b="1" dirty="0"/>
              <a:t>Kulüplü gençler </a:t>
            </a:r>
            <a:r>
              <a:rPr lang="tr-TR" sz="2000" b="1" dirty="0" smtClean="0"/>
              <a:t>il birincisi</a:t>
            </a:r>
          </a:p>
          <a:p>
            <a:r>
              <a:rPr lang="tr-TR" sz="2000" b="1" dirty="0" smtClean="0"/>
              <a:t>5- Bölgesel lig grup birincisi(iki kere)</a:t>
            </a:r>
          </a:p>
          <a:p>
            <a:r>
              <a:rPr lang="tr-TR" sz="2000" b="1" dirty="0" smtClean="0"/>
              <a:t>6- Kulüpler gençler bölge il üçüncüsü</a:t>
            </a:r>
          </a:p>
          <a:p>
            <a:r>
              <a:rPr lang="tr-TR" sz="2000" b="1" dirty="0" smtClean="0"/>
              <a:t>Not : Bu kulüpler Emrullah ŞAHİN önderliğinde , Van erkek beş yıldız spor kulübü altında olmuştur.</a:t>
            </a:r>
            <a:endParaRPr lang="tr-TR" sz="2000" b="1" dirty="0"/>
          </a:p>
        </p:txBody>
      </p:sp>
      <p:sp>
        <p:nvSpPr>
          <p:cNvPr id="5" name="Dikdörtgen 4"/>
          <p:cNvSpPr/>
          <p:nvPr/>
        </p:nvSpPr>
        <p:spPr>
          <a:xfrm>
            <a:off x="1031337" y="224644"/>
            <a:ext cx="7117334" cy="1200329"/>
          </a:xfrm>
          <a:prstGeom prst="rect">
            <a:avLst/>
          </a:prstGeom>
          <a:noFill/>
        </p:spPr>
        <p:txBody>
          <a:bodyPr wrap="none" lIns="91440" tIns="45720" rIns="91440" bIns="45720">
            <a:spAutoFit/>
          </a:bodyPr>
          <a:lstStyle/>
          <a:p>
            <a:pPr algn="ctr"/>
            <a:r>
              <a:rPr lang="tr-TR"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2015-2016 EĞİTİM ÖĞRETİM YILI</a:t>
            </a:r>
          </a:p>
          <a:p>
            <a:pPr algn="ctr"/>
            <a:r>
              <a:rPr lang="tr-TR"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BAŞARILARIMIZ</a:t>
            </a:r>
            <a:endParaRPr lang="tr-TR" sz="3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2520446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2937071482"/>
              </p:ext>
            </p:extLst>
          </p:nvPr>
        </p:nvGraphicFramePr>
        <p:xfrm>
          <a:off x="647564" y="1520788"/>
          <a:ext cx="7884876" cy="5166908"/>
        </p:xfrm>
        <a:graphic>
          <a:graphicData uri="http://schemas.openxmlformats.org/drawingml/2006/table">
            <a:tbl>
              <a:tblPr firstRow="1" firstCol="1" bandRow="1">
                <a:tableStyleId>{5C22544A-7EE6-4342-B048-85BDC9FD1C3A}</a:tableStyleId>
              </a:tblPr>
              <a:tblGrid>
                <a:gridCol w="3420380"/>
                <a:gridCol w="4464496"/>
              </a:tblGrid>
              <a:tr h="727979">
                <a:tc>
                  <a:txBody>
                    <a:bodyPr/>
                    <a:lstStyle/>
                    <a:p>
                      <a:pPr>
                        <a:spcAft>
                          <a:spcPts val="0"/>
                        </a:spcAft>
                      </a:pPr>
                      <a:r>
                        <a:rPr lang="tr-TR" sz="2000" dirty="0">
                          <a:effectLst/>
                        </a:rPr>
                        <a:t>KURUM MÜLKİYETİNİN KİME AİT OLDUĞU</a:t>
                      </a:r>
                      <a:endParaRPr lang="tr-TR" sz="2000" dirty="0">
                        <a:effectLst/>
                        <a:latin typeface="Times New Roman"/>
                        <a:ea typeface="Times New Roman"/>
                      </a:endParaRPr>
                    </a:p>
                  </a:txBody>
                  <a:tcPr marL="68580" marR="68580" marT="0" marB="0" anchor="ctr"/>
                </a:tc>
                <a:tc>
                  <a:txBody>
                    <a:bodyPr/>
                    <a:lstStyle/>
                    <a:p>
                      <a:pPr>
                        <a:spcAft>
                          <a:spcPts val="0"/>
                        </a:spcAft>
                      </a:pPr>
                      <a:r>
                        <a:rPr lang="tr-TR" sz="2000">
                          <a:effectLst/>
                        </a:rPr>
                        <a:t>MEB</a:t>
                      </a:r>
                      <a:endParaRPr lang="tr-TR" sz="2000">
                        <a:effectLst/>
                        <a:latin typeface="Times New Roman"/>
                        <a:ea typeface="Times New Roman"/>
                      </a:endParaRPr>
                    </a:p>
                  </a:txBody>
                  <a:tcPr marL="68580" marR="68580" marT="0" marB="0" anchor="ctr"/>
                </a:tc>
              </a:tr>
              <a:tr h="885548">
                <a:tc>
                  <a:txBody>
                    <a:bodyPr/>
                    <a:lstStyle/>
                    <a:p>
                      <a:pPr>
                        <a:spcAft>
                          <a:spcPts val="0"/>
                        </a:spcAft>
                      </a:pPr>
                      <a:r>
                        <a:rPr lang="tr-TR" sz="2000" dirty="0">
                          <a:effectLst/>
                        </a:rPr>
                        <a:t>OKULUN TARİHÇESİ</a:t>
                      </a:r>
                      <a:endParaRPr lang="tr-TR" sz="2000" dirty="0">
                        <a:effectLst/>
                        <a:latin typeface="Times New Roman"/>
                        <a:ea typeface="Times New Roman"/>
                      </a:endParaRPr>
                    </a:p>
                  </a:txBody>
                  <a:tcPr marL="68580" marR="68580" marT="0" marB="0" anchor="ctr"/>
                </a:tc>
                <a:tc>
                  <a:txBody>
                    <a:bodyPr/>
                    <a:lstStyle/>
                    <a:p>
                      <a:pPr>
                        <a:spcAft>
                          <a:spcPts val="0"/>
                        </a:spcAft>
                      </a:pPr>
                      <a:r>
                        <a:rPr lang="tr-TR" sz="2000" dirty="0">
                          <a:effectLst/>
                        </a:rPr>
                        <a:t>Okulumuz </a:t>
                      </a:r>
                      <a:r>
                        <a:rPr lang="tr-TR" sz="2000" dirty="0" smtClean="0">
                          <a:effectLst/>
                        </a:rPr>
                        <a:t>2013-2014 </a:t>
                      </a:r>
                      <a:r>
                        <a:rPr lang="tr-TR" sz="2000" dirty="0">
                          <a:effectLst/>
                        </a:rPr>
                        <a:t>öğretim yılının </a:t>
                      </a:r>
                      <a:r>
                        <a:rPr lang="tr-TR" sz="2000" dirty="0" smtClean="0">
                          <a:effectLst/>
                        </a:rPr>
                        <a:t>başında</a:t>
                      </a:r>
                      <a:r>
                        <a:rPr lang="tr-TR" sz="2000" baseline="0" dirty="0" smtClean="0">
                          <a:effectLst/>
                        </a:rPr>
                        <a:t> </a:t>
                      </a:r>
                      <a:r>
                        <a:rPr lang="tr-TR" sz="2000" dirty="0" smtClean="0">
                          <a:effectLst/>
                        </a:rPr>
                        <a:t>Eğitim-Öğretime </a:t>
                      </a:r>
                      <a:r>
                        <a:rPr lang="tr-TR" sz="2000" dirty="0">
                          <a:effectLst/>
                        </a:rPr>
                        <a:t>açılmıştır</a:t>
                      </a:r>
                      <a:endParaRPr lang="tr-TR" sz="2000" dirty="0">
                        <a:effectLst/>
                        <a:latin typeface="Times New Roman"/>
                        <a:ea typeface="Times New Roman"/>
                      </a:endParaRPr>
                    </a:p>
                  </a:txBody>
                  <a:tcPr marL="68580" marR="68580" marT="0" marB="0" anchor="ctr"/>
                </a:tc>
              </a:tr>
              <a:tr h="811753">
                <a:tc>
                  <a:txBody>
                    <a:bodyPr/>
                    <a:lstStyle/>
                    <a:p>
                      <a:pPr>
                        <a:spcAft>
                          <a:spcPts val="0"/>
                        </a:spcAft>
                      </a:pPr>
                      <a:r>
                        <a:rPr lang="tr-TR" sz="2000" dirty="0">
                          <a:effectLst/>
                        </a:rPr>
                        <a:t>OKULUN FİZİKİ İMKÂNLARI</a:t>
                      </a:r>
                      <a:endParaRPr lang="tr-TR" sz="2000" dirty="0">
                        <a:effectLst/>
                        <a:latin typeface="Times New Roman"/>
                        <a:ea typeface="Times New Roman"/>
                      </a:endParaRPr>
                    </a:p>
                  </a:txBody>
                  <a:tcPr marL="68580" marR="68580" marT="0" marB="0" anchor="ctr"/>
                </a:tc>
                <a:tc>
                  <a:txBody>
                    <a:bodyPr/>
                    <a:lstStyle/>
                    <a:p>
                      <a:pPr>
                        <a:spcAft>
                          <a:spcPts val="0"/>
                        </a:spcAft>
                      </a:pPr>
                      <a:r>
                        <a:rPr lang="tr-TR" sz="2000" dirty="0">
                          <a:effectLst/>
                        </a:rPr>
                        <a:t>Okulumuz bir ana binadan oluşmaktadır. Şu an derslik ihtiyacı yeterli </a:t>
                      </a:r>
                      <a:r>
                        <a:rPr lang="tr-TR" sz="2000" dirty="0" smtClean="0">
                          <a:effectLst/>
                        </a:rPr>
                        <a:t>sayıda değildir.</a:t>
                      </a:r>
                      <a:endParaRPr lang="tr-TR" sz="2000" dirty="0">
                        <a:effectLst/>
                        <a:latin typeface="Times New Roman"/>
                        <a:ea typeface="Times New Roman"/>
                      </a:endParaRPr>
                    </a:p>
                  </a:txBody>
                  <a:tcPr marL="68580" marR="68580" marT="0" marB="0" anchor="ctr"/>
                </a:tc>
              </a:tr>
              <a:tr h="811753">
                <a:tc>
                  <a:txBody>
                    <a:bodyPr/>
                    <a:lstStyle/>
                    <a:p>
                      <a:pPr>
                        <a:spcAft>
                          <a:spcPts val="0"/>
                        </a:spcAft>
                      </a:pPr>
                      <a:r>
                        <a:rPr lang="tr-TR" sz="2000" dirty="0">
                          <a:effectLst/>
                        </a:rPr>
                        <a:t>OKULUN YÜZÖLÇÜMÜ (KAPALI ALAN) 	</a:t>
                      </a:r>
                      <a:endParaRPr lang="tr-TR" sz="2000" dirty="0">
                        <a:effectLst/>
                        <a:latin typeface="Times New Roman"/>
                        <a:ea typeface="Times New Roman"/>
                      </a:endParaRPr>
                    </a:p>
                  </a:txBody>
                  <a:tcPr marL="68580" marR="68580" marT="0" marB="0" anchor="ctr"/>
                </a:tc>
                <a:tc>
                  <a:txBody>
                    <a:bodyPr/>
                    <a:lstStyle/>
                    <a:p>
                      <a:pPr>
                        <a:spcAft>
                          <a:spcPts val="0"/>
                        </a:spcAft>
                      </a:pPr>
                      <a:r>
                        <a:rPr lang="tr-TR" sz="2000" dirty="0">
                          <a:effectLst/>
                        </a:rPr>
                        <a:t>2</a:t>
                      </a:r>
                      <a:r>
                        <a:rPr lang="tr-TR" sz="2000" dirty="0" smtClean="0">
                          <a:effectLst/>
                        </a:rPr>
                        <a:t>000 </a:t>
                      </a:r>
                      <a:r>
                        <a:rPr lang="tr-TR" sz="2000" dirty="0">
                          <a:effectLst/>
                        </a:rPr>
                        <a:t>m</a:t>
                      </a:r>
                      <a:r>
                        <a:rPr lang="tr-TR" sz="2000" baseline="30000" dirty="0">
                          <a:effectLst/>
                        </a:rPr>
                        <a:t>2</a:t>
                      </a:r>
                      <a:endParaRPr lang="tr-TR" sz="2000" dirty="0">
                        <a:effectLst/>
                        <a:latin typeface="Times New Roman"/>
                        <a:ea typeface="Times New Roman"/>
                      </a:endParaRPr>
                    </a:p>
                  </a:txBody>
                  <a:tcPr marL="68580" marR="68580" marT="0" marB="0" anchor="ctr"/>
                </a:tc>
              </a:tr>
              <a:tr h="405876">
                <a:tc>
                  <a:txBody>
                    <a:bodyPr/>
                    <a:lstStyle/>
                    <a:p>
                      <a:pPr>
                        <a:spcAft>
                          <a:spcPts val="0"/>
                        </a:spcAft>
                      </a:pPr>
                      <a:r>
                        <a:rPr lang="tr-TR" sz="2000" dirty="0">
                          <a:effectLst/>
                        </a:rPr>
                        <a:t>BAHÇE YÜZÖLÇÜMÜ</a:t>
                      </a:r>
                      <a:endParaRPr lang="tr-TR" sz="2000" dirty="0">
                        <a:effectLst/>
                        <a:latin typeface="Times New Roman"/>
                        <a:ea typeface="Times New Roman"/>
                      </a:endParaRPr>
                    </a:p>
                  </a:txBody>
                  <a:tcPr marL="68580" marR="68580" marT="0" marB="0" anchor="ctr"/>
                </a:tc>
                <a:tc>
                  <a:txBody>
                    <a:bodyPr/>
                    <a:lstStyle/>
                    <a:p>
                      <a:pPr>
                        <a:spcAft>
                          <a:spcPts val="0"/>
                        </a:spcAft>
                      </a:pPr>
                      <a:r>
                        <a:rPr lang="tr-TR" sz="2000" dirty="0">
                          <a:effectLst/>
                        </a:rPr>
                        <a:t>4500 m</a:t>
                      </a:r>
                      <a:r>
                        <a:rPr lang="tr-TR" sz="2000" baseline="30000" dirty="0">
                          <a:effectLst/>
                        </a:rPr>
                        <a:t>2</a:t>
                      </a:r>
                      <a:endParaRPr lang="tr-TR" sz="2000" dirty="0">
                        <a:effectLst/>
                        <a:latin typeface="Times New Roman"/>
                        <a:ea typeface="Times New Roman"/>
                      </a:endParaRPr>
                    </a:p>
                  </a:txBody>
                  <a:tcPr marL="68580" marR="68580" marT="0" marB="0" anchor="ctr"/>
                </a:tc>
              </a:tr>
              <a:tr h="405876">
                <a:tc>
                  <a:txBody>
                    <a:bodyPr/>
                    <a:lstStyle/>
                    <a:p>
                      <a:pPr>
                        <a:spcAft>
                          <a:spcPts val="0"/>
                        </a:spcAft>
                      </a:pPr>
                      <a:r>
                        <a:rPr lang="tr-TR" sz="2000">
                          <a:effectLst/>
                        </a:rPr>
                        <a:t>OKULUN YAPILDIĞI YIL</a:t>
                      </a:r>
                      <a:endParaRPr lang="tr-TR" sz="2000">
                        <a:effectLst/>
                        <a:latin typeface="Times New Roman"/>
                        <a:ea typeface="Times New Roman"/>
                      </a:endParaRPr>
                    </a:p>
                  </a:txBody>
                  <a:tcPr marL="68580" marR="68580" marT="0" marB="0" anchor="ctr"/>
                </a:tc>
                <a:tc>
                  <a:txBody>
                    <a:bodyPr/>
                    <a:lstStyle/>
                    <a:p>
                      <a:pPr>
                        <a:spcAft>
                          <a:spcPts val="0"/>
                        </a:spcAft>
                      </a:pPr>
                      <a:r>
                        <a:rPr lang="tr-TR" sz="2000" dirty="0" smtClean="0">
                          <a:effectLst/>
                        </a:rPr>
                        <a:t>2012</a:t>
                      </a:r>
                      <a:endParaRPr lang="tr-TR" sz="2000" dirty="0">
                        <a:effectLst/>
                        <a:latin typeface="Times New Roman"/>
                        <a:ea typeface="Times New Roman"/>
                      </a:endParaRPr>
                    </a:p>
                  </a:txBody>
                  <a:tcPr marL="68580" marR="68580" marT="0" marB="0" anchor="ctr"/>
                </a:tc>
              </a:tr>
              <a:tr h="405876">
                <a:tc>
                  <a:txBody>
                    <a:bodyPr/>
                    <a:lstStyle/>
                    <a:p>
                      <a:pPr>
                        <a:spcAft>
                          <a:spcPts val="0"/>
                        </a:spcAft>
                      </a:pPr>
                      <a:r>
                        <a:rPr lang="tr-TR" sz="2000" dirty="0">
                          <a:effectLst/>
                        </a:rPr>
                        <a:t>DERSLİK SAYISI 	</a:t>
                      </a:r>
                      <a:endParaRPr lang="tr-TR" sz="2000" dirty="0">
                        <a:effectLst/>
                        <a:latin typeface="Times New Roman"/>
                        <a:ea typeface="Times New Roman"/>
                      </a:endParaRPr>
                    </a:p>
                  </a:txBody>
                  <a:tcPr marL="68580" marR="68580" marT="0" marB="0" anchor="ctr"/>
                </a:tc>
                <a:tc>
                  <a:txBody>
                    <a:bodyPr/>
                    <a:lstStyle/>
                    <a:p>
                      <a:pPr>
                        <a:spcAft>
                          <a:spcPts val="0"/>
                        </a:spcAft>
                      </a:pPr>
                      <a:r>
                        <a:rPr lang="tr-TR" sz="2000" dirty="0" smtClean="0">
                          <a:effectLst/>
                        </a:rPr>
                        <a:t>10</a:t>
                      </a:r>
                      <a:endParaRPr lang="tr-TR" sz="2000" dirty="0">
                        <a:effectLst/>
                        <a:latin typeface="Times New Roman"/>
                        <a:ea typeface="Times New Roman"/>
                      </a:endParaRPr>
                    </a:p>
                  </a:txBody>
                  <a:tcPr marL="68580" marR="68580" marT="0" marB="0" anchor="ctr"/>
                </a:tc>
              </a:tr>
              <a:tr h="405876">
                <a:tc>
                  <a:txBody>
                    <a:bodyPr/>
                    <a:lstStyle/>
                    <a:p>
                      <a:pPr>
                        <a:spcAft>
                          <a:spcPts val="0"/>
                        </a:spcAft>
                      </a:pPr>
                      <a:r>
                        <a:rPr lang="tr-TR" sz="2000">
                          <a:effectLst/>
                        </a:rPr>
                        <a:t>ÇOK AMAÇLI SALON</a:t>
                      </a:r>
                      <a:endParaRPr lang="tr-TR" sz="2000">
                        <a:effectLst/>
                        <a:latin typeface="Times New Roman"/>
                        <a:ea typeface="Times New Roman"/>
                      </a:endParaRPr>
                    </a:p>
                  </a:txBody>
                  <a:tcPr marL="68580" marR="68580" marT="0" marB="0" anchor="ctr"/>
                </a:tc>
                <a:tc>
                  <a:txBody>
                    <a:bodyPr/>
                    <a:lstStyle/>
                    <a:p>
                      <a:pPr>
                        <a:spcAft>
                          <a:spcPts val="0"/>
                        </a:spcAft>
                      </a:pPr>
                      <a:r>
                        <a:rPr lang="tr-TR" sz="2000" dirty="0">
                          <a:effectLst/>
                        </a:rPr>
                        <a:t>1 </a:t>
                      </a:r>
                      <a:r>
                        <a:rPr lang="tr-TR" sz="2000" dirty="0" smtClean="0">
                          <a:effectLst/>
                        </a:rPr>
                        <a:t>Adet(Giyim Üretim Teknolojileri Bölümü</a:t>
                      </a:r>
                      <a:r>
                        <a:rPr lang="tr-TR" sz="2000" baseline="0" dirty="0" smtClean="0">
                          <a:effectLst/>
                        </a:rPr>
                        <a:t> </a:t>
                      </a:r>
                      <a:r>
                        <a:rPr lang="tr-TR" sz="2000" dirty="0" smtClean="0">
                          <a:effectLst/>
                        </a:rPr>
                        <a:t>Atölyesi)</a:t>
                      </a:r>
                      <a:endParaRPr lang="tr-TR" sz="2000" dirty="0">
                        <a:effectLst/>
                        <a:latin typeface="Times New Roman"/>
                        <a:ea typeface="Times New Roman"/>
                      </a:endParaRPr>
                    </a:p>
                  </a:txBody>
                  <a:tcPr marL="68580" marR="68580" marT="0" marB="0" anchor="ctr"/>
                </a:tc>
              </a:tr>
            </a:tbl>
          </a:graphicData>
        </a:graphic>
      </p:graphicFrame>
      <p:sp>
        <p:nvSpPr>
          <p:cNvPr id="3" name="Dikdörtgen 2"/>
          <p:cNvSpPr/>
          <p:nvPr/>
        </p:nvSpPr>
        <p:spPr>
          <a:xfrm>
            <a:off x="107504" y="332656"/>
            <a:ext cx="8856984" cy="120032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3600" b="1" dirty="0"/>
              <a:t>BAŞKALE </a:t>
            </a:r>
          </a:p>
          <a:p>
            <a:pPr algn="ctr"/>
            <a:r>
              <a:rPr lang="tr-TR" sz="3600" b="1" dirty="0"/>
              <a:t>MESLEKİ VE TEKNİK ANADOLU LİSESİ</a:t>
            </a:r>
            <a:endParaRPr lang="tr-TR" sz="3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35474906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298832" y="344850"/>
            <a:ext cx="2187908" cy="707886"/>
          </a:xfrm>
          <a:prstGeom prst="rect">
            <a:avLst/>
          </a:prstGeom>
          <a:noFill/>
        </p:spPr>
        <p:txBody>
          <a:bodyPr wrap="none" lIns="91440" tIns="45720" rIns="91440" bIns="45720">
            <a:spAutoFit/>
          </a:bodyPr>
          <a:lstStyle/>
          <a:p>
            <a:pPr algn="ctr"/>
            <a:r>
              <a:rPr lang="tr-TR" sz="4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TARİHÇE</a:t>
            </a:r>
            <a:endParaRPr lang="tr-TR"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3" name="Metin kutusu 2"/>
          <p:cNvSpPr txBox="1"/>
          <p:nvPr/>
        </p:nvSpPr>
        <p:spPr>
          <a:xfrm>
            <a:off x="467544" y="1484784"/>
            <a:ext cx="8028892" cy="1938992"/>
          </a:xfrm>
          <a:prstGeom prst="rect">
            <a:avLst/>
          </a:prstGeom>
          <a:noFill/>
        </p:spPr>
        <p:txBody>
          <a:bodyPr wrap="square" rtlCol="0">
            <a:spAutoFit/>
          </a:bodyPr>
          <a:lstStyle/>
          <a:p>
            <a:pPr algn="just"/>
            <a:r>
              <a:rPr lang="tr-TR" sz="2400" dirty="0" smtClean="0"/>
              <a:t>	Okulumuz 2013-2014 Eğitim-Öğretim yılında eğitim hayatına başlamıştır. Bu zamana kadar her dönem mezun vermiştir. ilçemizde yaklaşık 435 öğrenci ve 10 derslik ile ilçemizce hizmet veren üç liseden biri olarak eğitim serüvenimiz devam edecektir.</a:t>
            </a:r>
            <a:endParaRPr lang="tr-TR" sz="2400" dirty="0"/>
          </a:p>
        </p:txBody>
      </p:sp>
    </p:spTree>
    <p:extLst>
      <p:ext uri="{BB962C8B-B14F-4D97-AF65-F5344CB8AC3E}">
        <p14:creationId xmlns:p14="http://schemas.microsoft.com/office/powerpoint/2010/main" val="30519572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87524" y="1009181"/>
            <a:ext cx="8712968" cy="707886"/>
          </a:xfrm>
          <a:prstGeom prst="rect">
            <a:avLst/>
          </a:prstGeom>
          <a:noFill/>
        </p:spPr>
        <p:txBody>
          <a:bodyPr wrap="square" rtlCol="0">
            <a:spAutoFit/>
          </a:bodyPr>
          <a:lstStyle/>
          <a:p>
            <a:r>
              <a:rPr lang="tr-TR" sz="2000" dirty="0" smtClean="0"/>
              <a:t>Not : Aşağıdaki çizelgeye göre öğrencilerimiz derslere giriş-çıkış yapmaktadır.</a:t>
            </a:r>
            <a:endParaRPr lang="tr-TR" sz="2000" dirty="0"/>
          </a:p>
        </p:txBody>
      </p:sp>
      <p:sp>
        <p:nvSpPr>
          <p:cNvPr id="4" name="Dikdörtgen 3"/>
          <p:cNvSpPr/>
          <p:nvPr/>
        </p:nvSpPr>
        <p:spPr>
          <a:xfrm>
            <a:off x="1447191" y="224644"/>
            <a:ext cx="6439071" cy="707886"/>
          </a:xfrm>
          <a:prstGeom prst="rect">
            <a:avLst/>
          </a:prstGeom>
          <a:noFill/>
        </p:spPr>
        <p:txBody>
          <a:bodyPr wrap="none" lIns="91440" tIns="45720" rIns="91440" bIns="45720">
            <a:spAutoFit/>
          </a:bodyPr>
          <a:lstStyle/>
          <a:p>
            <a:pPr algn="ctr"/>
            <a:r>
              <a:rPr lang="tr-TR" sz="4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DERS GİRİŞ ÇIKIŞ SAATLERİ</a:t>
            </a:r>
            <a:endParaRPr lang="tr-TR"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47191" y="1717067"/>
            <a:ext cx="6439071" cy="4982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00411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07604" y="1689800"/>
            <a:ext cx="7272807" cy="4231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ikdörtgen 2"/>
          <p:cNvSpPr/>
          <p:nvPr/>
        </p:nvSpPr>
        <p:spPr>
          <a:xfrm>
            <a:off x="311902" y="344850"/>
            <a:ext cx="8161786" cy="707886"/>
          </a:xfrm>
          <a:prstGeom prst="rect">
            <a:avLst/>
          </a:prstGeom>
          <a:noFill/>
        </p:spPr>
        <p:txBody>
          <a:bodyPr wrap="none" lIns="91440" tIns="45720" rIns="91440" bIns="45720">
            <a:spAutoFit/>
          </a:bodyPr>
          <a:lstStyle/>
          <a:p>
            <a:pPr algn="ctr"/>
            <a:r>
              <a:rPr lang="tr-TR" sz="4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OKULUMUZDA ZORUNLU DERSLER</a:t>
            </a:r>
            <a:endParaRPr lang="tr-TR"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42236815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70829" y="224644"/>
            <a:ext cx="8391785" cy="707886"/>
          </a:xfrm>
          <a:prstGeom prst="rect">
            <a:avLst/>
          </a:prstGeom>
          <a:noFill/>
        </p:spPr>
        <p:txBody>
          <a:bodyPr wrap="none" lIns="91440" tIns="45720" rIns="91440" bIns="45720">
            <a:spAutoFit/>
          </a:bodyPr>
          <a:lstStyle/>
          <a:p>
            <a:pPr algn="ctr"/>
            <a:r>
              <a:rPr lang="tr-TR" sz="4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OKULUMUZDA ALAN/DAL DERSLERİ</a:t>
            </a:r>
            <a:endParaRPr lang="tr-TR"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0828" y="932530"/>
            <a:ext cx="8391785" cy="597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828" y="1530428"/>
            <a:ext cx="8391786" cy="458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Resi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829" y="1988840"/>
            <a:ext cx="8391784" cy="4750844"/>
          </a:xfrm>
          <a:prstGeom prst="rect">
            <a:avLst/>
          </a:prstGeom>
        </p:spPr>
      </p:pic>
    </p:spTree>
    <p:extLst>
      <p:ext uri="{BB962C8B-B14F-4D97-AF65-F5344CB8AC3E}">
        <p14:creationId xmlns:p14="http://schemas.microsoft.com/office/powerpoint/2010/main" val="8733444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548" y="224644"/>
            <a:ext cx="8208912" cy="9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548" y="1568112"/>
            <a:ext cx="8208912" cy="5101248"/>
          </a:xfrm>
          <a:prstGeom prst="rect">
            <a:avLst/>
          </a:prstGeom>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548" y="1124744"/>
            <a:ext cx="8208912" cy="458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8400233"/>
      </p:ext>
    </p:extLst>
  </p:cSld>
  <p:clrMapOvr>
    <a:masterClrMapping/>
  </p:clrMapOvr>
  <p:timing>
    <p:tnLst>
      <p:par>
        <p:cTn id="1" dur="indefinite" restart="never" nodeType="tmRoot"/>
      </p:par>
    </p:tnLst>
  </p:timing>
</p:sld>
</file>

<file path=ppt/theme/theme1.xml><?xml version="1.0" encoding="utf-8"?>
<a:theme xmlns:a="http://schemas.openxmlformats.org/drawingml/2006/main" name="Hava Akımı">
  <a:themeElements>
    <a:clrScheme name="Hava Akımı">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Hava Akımı">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ava Akımı">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1360</TotalTime>
  <Words>1267</Words>
  <Application>Microsoft Office PowerPoint</Application>
  <PresentationFormat>Ekran Gösterisi (4:3)</PresentationFormat>
  <Paragraphs>204</Paragraphs>
  <Slides>30</Slides>
  <Notes>1</Notes>
  <HiddenSlides>0</HiddenSlides>
  <MMClips>0</MMClips>
  <ScaleCrop>false</ScaleCrop>
  <HeadingPairs>
    <vt:vector size="4" baseType="variant">
      <vt:variant>
        <vt:lpstr>Tema</vt:lpstr>
      </vt:variant>
      <vt:variant>
        <vt:i4>1</vt:i4>
      </vt:variant>
      <vt:variant>
        <vt:lpstr>Slayt Başlıkları</vt:lpstr>
      </vt:variant>
      <vt:variant>
        <vt:i4>30</vt:i4>
      </vt:variant>
    </vt:vector>
  </HeadingPairs>
  <TitlesOfParts>
    <vt:vector size="31" baseType="lpstr">
      <vt:lpstr>Hava Akımı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TANER</dc:creator>
  <cp:lastModifiedBy>bmtal</cp:lastModifiedBy>
  <cp:revision>30</cp:revision>
  <dcterms:created xsi:type="dcterms:W3CDTF">2014-09-24T17:56:55Z</dcterms:created>
  <dcterms:modified xsi:type="dcterms:W3CDTF">2017-03-10T09:17:51Z</dcterms:modified>
</cp:coreProperties>
</file>